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362" r:id="rId7"/>
    <p:sldId id="359" r:id="rId8"/>
    <p:sldId id="360" r:id="rId9"/>
    <p:sldId id="361" r:id="rId10"/>
    <p:sldId id="343" r:id="rId11"/>
    <p:sldId id="369" r:id="rId12"/>
    <p:sldId id="344" r:id="rId13"/>
    <p:sldId id="350" r:id="rId14"/>
    <p:sldId id="306" r:id="rId15"/>
    <p:sldId id="366" r:id="rId16"/>
    <p:sldId id="349" r:id="rId17"/>
    <p:sldId id="363" r:id="rId18"/>
    <p:sldId id="355" r:id="rId19"/>
    <p:sldId id="368" r:id="rId20"/>
    <p:sldId id="310" r:id="rId21"/>
    <p:sldId id="365" r:id="rId22"/>
    <p:sldId id="358"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615B0F-29A0-1091-29E3-298028DF5532}" name="Withers, Amanda" initials="WA" userId="S::arw031@shsu.edu::214d8719-53eb-48fd-bc50-ee05b728432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521E"/>
    <a:srgbClr val="E364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56056-4024-E127-6E4F-B2576125D5AC}" v="41" dt="2024-04-15T21:39:08.635"/>
    <p1510:client id="{8CDB0F20-40A8-42DA-9720-5EE19C218D33}" v="22" dt="2024-04-15T19:13:57.513"/>
    <p1510:client id="{9301CA7C-2B8A-4743-9D71-107B576BBF33}" v="21" dt="2024-04-15T18:24:02.951"/>
    <p1510:client id="{939EE7AD-E116-4665-ACFF-F8E7F3813FA9}" v="4" dt="2024-04-15T19:36:36.979"/>
    <p1510:client id="{B575602C-C995-4D92-980A-2ACF4CB0808C}" v="90" dt="2024-04-15T12:52:43.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71_A825648C.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6E_4E2B2173.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6B_BB7BF4E5.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70_8D550B9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6D_C3B2D86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College of Education active Awards over $1M</a:t>
            </a:r>
          </a:p>
        </c:rich>
      </c:tx>
      <c:layout>
        <c:manualLayout>
          <c:xMode val="edge"/>
          <c:yMode val="edge"/>
          <c:x val="0.38751103565620043"/>
          <c:y val="6.8834663474376338E-3"/>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441068750964621"/>
          <c:y val="0.10548921210868578"/>
          <c:w val="0.70485876800957126"/>
          <c:h val="0.86410140411873382"/>
        </c:manualLayout>
      </c:layout>
      <c:barChart>
        <c:barDir val="col"/>
        <c:grouping val="percentStacked"/>
        <c:varyColors val="0"/>
        <c:ser>
          <c:idx val="0"/>
          <c:order val="0"/>
          <c:tx>
            <c:strRef>
              <c:f>Sheet1!$B$1</c:f>
              <c:strCache>
                <c:ptCount val="1"/>
                <c:pt idx="0">
                  <c:v>CARES</c:v>
                </c:pt>
              </c:strCache>
            </c:strRef>
          </c:tx>
          <c:spPr>
            <a:solidFill>
              <a:schemeClr val="accent1"/>
            </a:solidFill>
            <a:ln>
              <a:noFill/>
            </a:ln>
            <a:effectLst/>
            <a:scene3d>
              <a:camera prst="orthographicFront"/>
              <a:lightRig rig="threePt" dir="t"/>
            </a:scene3d>
            <a:sp3d>
              <a:bevelB/>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Cache>
                <c:formatCode>"$"#,##0_);[Red]\("$"#,##0\)</c:formatCode>
                <c:ptCount val="1"/>
                <c:pt idx="0">
                  <c:v>6108224</c:v>
                </c:pt>
              </c:numCache>
            </c:numRef>
          </c:val>
          <c:extLst>
            <c:ext xmlns:c16="http://schemas.microsoft.com/office/drawing/2014/chart" uri="{C3380CC4-5D6E-409C-BE32-E72D297353CC}">
              <c16:uniqueId val="{00000000-904D-48A7-B04C-6DCDC5C91DB0}"/>
            </c:ext>
          </c:extLst>
        </c:ser>
        <c:ser>
          <c:idx val="1"/>
          <c:order val="1"/>
          <c:tx>
            <c:strRef>
              <c:f>Sheet1!$C$1</c:f>
              <c:strCache>
                <c:ptCount val="1"/>
                <c:pt idx="0">
                  <c:v>Mental Health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Cache>
                <c:formatCode>"$"#,##0_);[Red]\("$"#,##0\)</c:formatCode>
                <c:ptCount val="1"/>
                <c:pt idx="0">
                  <c:v>5276517</c:v>
                </c:pt>
              </c:numCache>
            </c:numRef>
          </c:val>
          <c:extLst>
            <c:ext xmlns:c16="http://schemas.microsoft.com/office/drawing/2014/chart" uri="{C3380CC4-5D6E-409C-BE32-E72D297353CC}">
              <c16:uniqueId val="{00000001-904D-48A7-B04C-6DCDC5C91DB0}"/>
            </c:ext>
          </c:extLst>
        </c:ser>
        <c:ser>
          <c:idx val="2"/>
          <c:order val="2"/>
          <c:tx>
            <c:strRef>
              <c:f>Sheet1!$D$1</c:f>
              <c:strCache>
                <c:ptCount val="1"/>
                <c:pt idx="0">
                  <c:v>Charles Butt Foundation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Sheet1!$D$2</c:f>
              <c:numCache>
                <c:formatCode>"$"#,##0_);[Red]\("$"#,##0\)</c:formatCode>
                <c:ptCount val="1"/>
                <c:pt idx="0">
                  <c:v>1735847</c:v>
                </c:pt>
              </c:numCache>
            </c:numRef>
          </c:val>
          <c:extLst>
            <c:ext xmlns:c16="http://schemas.microsoft.com/office/drawing/2014/chart" uri="{C3380CC4-5D6E-409C-BE32-E72D297353CC}">
              <c16:uniqueId val="{00000002-904D-48A7-B04C-6DCDC5C91DB0}"/>
            </c:ext>
          </c:extLst>
        </c:ser>
        <c:ser>
          <c:idx val="3"/>
          <c:order val="3"/>
          <c:tx>
            <c:strRef>
              <c:f>Sheet1!$E$1</c:f>
              <c:strCache>
                <c:ptCount val="1"/>
                <c:pt idx="0">
                  <c:v>Hawkins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Sheet1!$E$2</c:f>
              <c:numCache>
                <c:formatCode>"$"#,##0_);[Red]\("$"#,##0\)</c:formatCode>
                <c:ptCount val="1"/>
                <c:pt idx="0">
                  <c:v>1599900</c:v>
                </c:pt>
              </c:numCache>
            </c:numRef>
          </c:val>
          <c:extLst>
            <c:ext xmlns:c16="http://schemas.microsoft.com/office/drawing/2014/chart" uri="{C3380CC4-5D6E-409C-BE32-E72D297353CC}">
              <c16:uniqueId val="{00000003-904D-48A7-B04C-6DCDC5C91DB0}"/>
            </c:ext>
          </c:extLst>
        </c:ser>
        <c:ser>
          <c:idx val="4"/>
          <c:order val="4"/>
          <c:tx>
            <c:strRef>
              <c:f>Sheet1!$F$1</c:f>
              <c:strCache>
                <c:ptCount val="1"/>
                <c:pt idx="0">
                  <c:v>Houston Endowment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Sheet1!$F$2</c:f>
              <c:numCache>
                <c:formatCode>"$"#,##0_);[Red]\("$"#,##0\)</c:formatCode>
                <c:ptCount val="1"/>
                <c:pt idx="0">
                  <c:v>1500000</c:v>
                </c:pt>
              </c:numCache>
            </c:numRef>
          </c:val>
          <c:extLst>
            <c:ext xmlns:c16="http://schemas.microsoft.com/office/drawing/2014/chart" uri="{C3380CC4-5D6E-409C-BE32-E72D297353CC}">
              <c16:uniqueId val="{00000004-904D-48A7-B04C-6DCDC5C91DB0}"/>
            </c:ext>
          </c:extLst>
        </c:ser>
        <c:ser>
          <c:idx val="5"/>
          <c:order val="5"/>
          <c:tx>
            <c:strRef>
              <c:f>Sheet1!$G$1</c:f>
              <c:strCache>
                <c:ptCount val="1"/>
                <c:pt idx="0">
                  <c:v>Noyce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Sheet1!$G$2</c:f>
              <c:numCache>
                <c:formatCode>"$"#,##0_);[Red]\("$"#,##0\)</c:formatCode>
                <c:ptCount val="1"/>
                <c:pt idx="0">
                  <c:v>1449699</c:v>
                </c:pt>
              </c:numCache>
            </c:numRef>
          </c:val>
          <c:extLst>
            <c:ext xmlns:c16="http://schemas.microsoft.com/office/drawing/2014/chart" uri="{C3380CC4-5D6E-409C-BE32-E72D297353CC}">
              <c16:uniqueId val="{00000005-904D-48A7-B04C-6DCDC5C91DB0}"/>
            </c:ext>
          </c:extLst>
        </c:ser>
        <c:dLbls>
          <c:dLblPos val="ctr"/>
          <c:showLegendKey val="0"/>
          <c:showVal val="1"/>
          <c:showCatName val="0"/>
          <c:showSerName val="0"/>
          <c:showPercent val="0"/>
          <c:showBubbleSize val="0"/>
        </c:dLbls>
        <c:gapWidth val="79"/>
        <c:overlap val="100"/>
        <c:axId val="468970928"/>
        <c:axId val="326371104"/>
      </c:barChart>
      <c:catAx>
        <c:axId val="468970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326371104"/>
        <c:crosses val="autoZero"/>
        <c:auto val="1"/>
        <c:lblAlgn val="ctr"/>
        <c:lblOffset val="100"/>
        <c:noMultiLvlLbl val="0"/>
      </c:catAx>
      <c:valAx>
        <c:axId val="326371104"/>
        <c:scaling>
          <c:orientation val="minMax"/>
        </c:scaling>
        <c:delete val="1"/>
        <c:axPos val="l"/>
        <c:numFmt formatCode="0%" sourceLinked="0"/>
        <c:majorTickMark val="none"/>
        <c:minorTickMark val="none"/>
        <c:tickLblPos val="nextTo"/>
        <c:crossAx val="468970928"/>
        <c:crosses val="autoZero"/>
        <c:crossBetween val="between"/>
      </c:valAx>
      <c:spPr>
        <a:noFill/>
        <a:ln>
          <a:noFill/>
        </a:ln>
        <a:effectLst/>
      </c:spPr>
    </c:plotArea>
    <c:legend>
      <c:legendPos val="l"/>
      <c:layout>
        <c:manualLayout>
          <c:xMode val="edge"/>
          <c:yMode val="edge"/>
          <c:x val="0"/>
          <c:y val="0.17178783313899432"/>
          <c:w val="0.25294015041162859"/>
          <c:h val="0.735455199474182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Budget Trend 2022-2024</a:t>
            </a:r>
          </a:p>
        </c:rich>
      </c:tx>
      <c:layout>
        <c:manualLayout>
          <c:xMode val="edge"/>
          <c:yMode val="edge"/>
          <c:x val="0.36315730400391782"/>
          <c:y val="1.21475991971591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8.4367179042686188E-2"/>
          <c:y val="7.9126331635016228E-2"/>
          <c:w val="0.94583058562992128"/>
          <c:h val="0.76748654235442038"/>
        </c:manualLayout>
      </c:layout>
      <c:barChart>
        <c:barDir val="col"/>
        <c:grouping val="clustered"/>
        <c:varyColors val="0"/>
        <c:ser>
          <c:idx val="0"/>
          <c:order val="0"/>
          <c:tx>
            <c:strRef>
              <c:f>Sheet1!$B$1</c:f>
              <c:strCache>
                <c:ptCount val="1"/>
                <c:pt idx="0">
                  <c:v>FY22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elete val="1"/>
          </c:dLbls>
          <c:cat>
            <c:strRef>
              <c:f>Sheet1!$A$2:$A$5</c:f>
              <c:strCache>
                <c:ptCount val="4"/>
                <c:pt idx="0">
                  <c:v>E&amp;G</c:v>
                </c:pt>
                <c:pt idx="1">
                  <c:v>Desig Tuition</c:v>
                </c:pt>
                <c:pt idx="2">
                  <c:v>Distance Learning</c:v>
                </c:pt>
                <c:pt idx="3">
                  <c:v>Institutional Serv Fee</c:v>
                </c:pt>
              </c:strCache>
            </c:strRef>
          </c:cat>
          <c:val>
            <c:numRef>
              <c:f>Sheet1!$B$2:$B$5</c:f>
              <c:numCache>
                <c:formatCode>_("$"* #,##0_);_("$"* \(#,##0\);_("$"* "-"_);_(@_)</c:formatCode>
                <c:ptCount val="4"/>
                <c:pt idx="0">
                  <c:v>7746466</c:v>
                </c:pt>
                <c:pt idx="1">
                  <c:v>5066274</c:v>
                </c:pt>
                <c:pt idx="2">
                  <c:v>968264</c:v>
                </c:pt>
                <c:pt idx="3">
                  <c:v>357444</c:v>
                </c:pt>
              </c:numCache>
            </c:numRef>
          </c:val>
          <c:extLst>
            <c:ext xmlns:c16="http://schemas.microsoft.com/office/drawing/2014/chart" uri="{C3380CC4-5D6E-409C-BE32-E72D297353CC}">
              <c16:uniqueId val="{00000000-4B5C-4A29-A048-2E0B97D3698A}"/>
            </c:ext>
          </c:extLst>
        </c:ser>
        <c:ser>
          <c:idx val="1"/>
          <c:order val="1"/>
          <c:tx>
            <c:strRef>
              <c:f>Sheet1!$C$1</c:f>
              <c:strCache>
                <c:ptCount val="1"/>
                <c:pt idx="0">
                  <c:v>FY24</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elete val="1"/>
          </c:dLbls>
          <c:cat>
            <c:strRef>
              <c:f>Sheet1!$A$2:$A$5</c:f>
              <c:strCache>
                <c:ptCount val="4"/>
                <c:pt idx="0">
                  <c:v>E&amp;G</c:v>
                </c:pt>
                <c:pt idx="1">
                  <c:v>Desig Tuition</c:v>
                </c:pt>
                <c:pt idx="2">
                  <c:v>Distance Learning</c:v>
                </c:pt>
                <c:pt idx="3">
                  <c:v>Institutional Serv Fee</c:v>
                </c:pt>
              </c:strCache>
            </c:strRef>
          </c:cat>
          <c:val>
            <c:numRef>
              <c:f>Sheet1!$C$2:$C$5</c:f>
              <c:numCache>
                <c:formatCode>_("$"* #,##0_);_("$"* \(#,##0\);_("$"* "-"_);_(@_)</c:formatCode>
                <c:ptCount val="4"/>
                <c:pt idx="0">
                  <c:v>7988462</c:v>
                </c:pt>
                <c:pt idx="1">
                  <c:v>5120313</c:v>
                </c:pt>
                <c:pt idx="2">
                  <c:v>918829</c:v>
                </c:pt>
                <c:pt idx="3">
                  <c:v>361260</c:v>
                </c:pt>
              </c:numCache>
            </c:numRef>
          </c:val>
          <c:extLst>
            <c:ext xmlns:c16="http://schemas.microsoft.com/office/drawing/2014/chart" uri="{C3380CC4-5D6E-409C-BE32-E72D297353CC}">
              <c16:uniqueId val="{00000001-4B5C-4A29-A048-2E0B97D3698A}"/>
            </c:ext>
          </c:extLst>
        </c:ser>
        <c:ser>
          <c:idx val="2"/>
          <c:order val="2"/>
          <c:tx>
            <c:strRef>
              <c:f>Sheet1!$D$1</c:f>
              <c:strCache>
                <c:ptCount val="1"/>
                <c:pt idx="0">
                  <c:v>Rate of Inflation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elete val="1"/>
          </c:dLbls>
          <c:cat>
            <c:strRef>
              <c:f>Sheet1!$A$2:$A$5</c:f>
              <c:strCache>
                <c:ptCount val="4"/>
                <c:pt idx="0">
                  <c:v>E&amp;G</c:v>
                </c:pt>
                <c:pt idx="1">
                  <c:v>Desig Tuition</c:v>
                </c:pt>
                <c:pt idx="2">
                  <c:v>Distance Learning</c:v>
                </c:pt>
                <c:pt idx="3">
                  <c:v>Institutional Serv Fee</c:v>
                </c:pt>
              </c:strCache>
            </c:strRef>
          </c:cat>
          <c:val>
            <c:numRef>
              <c:f>Sheet1!$D$2:$D$5</c:f>
              <c:numCache>
                <c:formatCode>_("$"* #,##0_);_("$"* \(#,##0\);_("$"* "-"_);_(@_)</c:formatCode>
                <c:ptCount val="4"/>
                <c:pt idx="0">
                  <c:v>8167285</c:v>
                </c:pt>
                <c:pt idx="1">
                  <c:v>5464567</c:v>
                </c:pt>
                <c:pt idx="2">
                  <c:v>1033363</c:v>
                </c:pt>
                <c:pt idx="3">
                  <c:v>384476</c:v>
                </c:pt>
              </c:numCache>
            </c:numRef>
          </c:val>
          <c:extLst>
            <c:ext xmlns:c16="http://schemas.microsoft.com/office/drawing/2014/chart" uri="{C3380CC4-5D6E-409C-BE32-E72D297353CC}">
              <c16:uniqueId val="{00000003-4B5C-4A29-A048-2E0B97D3698A}"/>
            </c:ext>
          </c:extLst>
        </c:ser>
        <c:dLbls>
          <c:dLblPos val="outEnd"/>
          <c:showLegendKey val="0"/>
          <c:showVal val="1"/>
          <c:showCatName val="0"/>
          <c:showSerName val="0"/>
          <c:showPercent val="0"/>
          <c:showBubbleSize val="0"/>
        </c:dLbls>
        <c:gapWidth val="100"/>
        <c:overlap val="-24"/>
        <c:axId val="1611617696"/>
        <c:axId val="1614061056"/>
      </c:barChart>
      <c:catAx>
        <c:axId val="16116176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614061056"/>
        <c:crosses val="autoZero"/>
        <c:auto val="1"/>
        <c:lblAlgn val="ctr"/>
        <c:lblOffset val="100"/>
        <c:noMultiLvlLbl val="0"/>
      </c:catAx>
      <c:valAx>
        <c:axId val="1614061056"/>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61161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Graduate</a:t>
            </a:r>
            <a:r>
              <a:rPr lang="en-US" baseline="0"/>
              <a:t> (Masters) Enrollment by Year</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61884011678673E-2"/>
          <c:y val="0.10036795031109408"/>
          <c:w val="0.94574372300553011"/>
          <c:h val="0.76828714122960229"/>
        </c:manualLayout>
      </c:layout>
      <c:barChart>
        <c:barDir val="col"/>
        <c:grouping val="clustered"/>
        <c:varyColors val="0"/>
        <c:ser>
          <c:idx val="0"/>
          <c:order val="0"/>
          <c:tx>
            <c:strRef>
              <c:f>Sheet1!$B$1</c:f>
              <c:strCache>
                <c:ptCount val="1"/>
                <c:pt idx="0">
                  <c:v>Fall 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School Leadership </c:v>
                </c:pt>
                <c:pt idx="1">
                  <c:v>Curriculum &amp; Instruction</c:v>
                </c:pt>
                <c:pt idx="2">
                  <c:v>Counseling</c:v>
                </c:pt>
                <c:pt idx="3">
                  <c:v>Library Science</c:v>
                </c:pt>
              </c:strCache>
            </c:strRef>
          </c:cat>
          <c:val>
            <c:numRef>
              <c:f>Sheet1!$B$2:$B$6</c:f>
              <c:numCache>
                <c:formatCode>General</c:formatCode>
                <c:ptCount val="5"/>
                <c:pt idx="0">
                  <c:v>70</c:v>
                </c:pt>
                <c:pt idx="1">
                  <c:v>82</c:v>
                </c:pt>
                <c:pt idx="2">
                  <c:v>233</c:v>
                </c:pt>
                <c:pt idx="3">
                  <c:v>112</c:v>
                </c:pt>
              </c:numCache>
            </c:numRef>
          </c:val>
          <c:extLst>
            <c:ext xmlns:c16="http://schemas.microsoft.com/office/drawing/2014/chart" uri="{C3380CC4-5D6E-409C-BE32-E72D297353CC}">
              <c16:uniqueId val="{00000000-BDFA-4957-B7C3-2F9434DF9FEB}"/>
            </c:ext>
          </c:extLst>
        </c:ser>
        <c:ser>
          <c:idx val="1"/>
          <c:order val="1"/>
          <c:tx>
            <c:strRef>
              <c:f>Sheet1!$C$1</c:f>
              <c:strCache>
                <c:ptCount val="1"/>
                <c:pt idx="0">
                  <c:v>Fall 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School Leadership </c:v>
                </c:pt>
                <c:pt idx="1">
                  <c:v>Curriculum &amp; Instruction</c:v>
                </c:pt>
                <c:pt idx="2">
                  <c:v>Counseling</c:v>
                </c:pt>
                <c:pt idx="3">
                  <c:v>Library Science</c:v>
                </c:pt>
              </c:strCache>
            </c:strRef>
          </c:cat>
          <c:val>
            <c:numRef>
              <c:f>Sheet1!$C$2:$C$6</c:f>
              <c:numCache>
                <c:formatCode>General</c:formatCode>
                <c:ptCount val="5"/>
                <c:pt idx="0">
                  <c:v>55</c:v>
                </c:pt>
                <c:pt idx="1">
                  <c:v>75</c:v>
                </c:pt>
                <c:pt idx="2">
                  <c:v>235</c:v>
                </c:pt>
                <c:pt idx="3">
                  <c:v>97</c:v>
                </c:pt>
              </c:numCache>
            </c:numRef>
          </c:val>
          <c:extLst>
            <c:ext xmlns:c16="http://schemas.microsoft.com/office/drawing/2014/chart" uri="{C3380CC4-5D6E-409C-BE32-E72D297353CC}">
              <c16:uniqueId val="{00000001-BDFA-4957-B7C3-2F9434DF9FEB}"/>
            </c:ext>
          </c:extLst>
        </c:ser>
        <c:ser>
          <c:idx val="2"/>
          <c:order val="2"/>
          <c:tx>
            <c:strRef>
              <c:f>Sheet1!$D$1</c:f>
              <c:strCache>
                <c:ptCount val="1"/>
                <c:pt idx="0">
                  <c:v>Fall 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School Leadership </c:v>
                </c:pt>
                <c:pt idx="1">
                  <c:v>Curriculum &amp; Instruction</c:v>
                </c:pt>
                <c:pt idx="2">
                  <c:v>Counseling</c:v>
                </c:pt>
                <c:pt idx="3">
                  <c:v>Library Science</c:v>
                </c:pt>
              </c:strCache>
            </c:strRef>
          </c:cat>
          <c:val>
            <c:numRef>
              <c:f>Sheet1!$D$2:$D$6</c:f>
              <c:numCache>
                <c:formatCode>General</c:formatCode>
                <c:ptCount val="5"/>
                <c:pt idx="0">
                  <c:v>59</c:v>
                </c:pt>
                <c:pt idx="1">
                  <c:v>65</c:v>
                </c:pt>
                <c:pt idx="2">
                  <c:v>199</c:v>
                </c:pt>
                <c:pt idx="3">
                  <c:v>97</c:v>
                </c:pt>
              </c:numCache>
            </c:numRef>
          </c:val>
          <c:extLst>
            <c:ext xmlns:c16="http://schemas.microsoft.com/office/drawing/2014/chart" uri="{C3380CC4-5D6E-409C-BE32-E72D297353CC}">
              <c16:uniqueId val="{00000002-BDFA-4957-B7C3-2F9434DF9FEB}"/>
            </c:ext>
          </c:extLst>
        </c:ser>
        <c:dLbls>
          <c:showLegendKey val="0"/>
          <c:showVal val="0"/>
          <c:showCatName val="0"/>
          <c:showSerName val="0"/>
          <c:showPercent val="0"/>
          <c:showBubbleSize val="0"/>
        </c:dLbls>
        <c:gapWidth val="219"/>
        <c:overlap val="-27"/>
        <c:axId val="1697547776"/>
        <c:axId val="1614045696"/>
      </c:barChart>
      <c:catAx>
        <c:axId val="16975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14045696"/>
        <c:crosses val="autoZero"/>
        <c:auto val="1"/>
        <c:lblAlgn val="ctr"/>
        <c:lblOffset val="100"/>
        <c:noMultiLvlLbl val="0"/>
      </c:catAx>
      <c:valAx>
        <c:axId val="1614045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75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College of Education active Awards over $1M</a:t>
            </a:r>
          </a:p>
        </c:rich>
      </c:tx>
      <c:layout>
        <c:manualLayout>
          <c:xMode val="edge"/>
          <c:yMode val="edge"/>
          <c:x val="0.38751103565620043"/>
          <c:y val="6.8834663474376338E-3"/>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441068750964621"/>
          <c:y val="0.10548921210868578"/>
          <c:w val="0.70485876800957126"/>
          <c:h val="0.86410140411873382"/>
        </c:manualLayout>
      </c:layout>
      <c:barChart>
        <c:barDir val="col"/>
        <c:grouping val="percentStacked"/>
        <c:varyColors val="0"/>
        <c:ser>
          <c:idx val="0"/>
          <c:order val="0"/>
          <c:tx>
            <c:strRef>
              <c:f>Sheet1!$B$1</c:f>
              <c:strCache>
                <c:ptCount val="1"/>
                <c:pt idx="0">
                  <c:v>CARES</c:v>
                </c:pt>
              </c:strCache>
            </c:strRef>
          </c:tx>
          <c:spPr>
            <a:solidFill>
              <a:schemeClr val="accent1"/>
            </a:solidFill>
            <a:ln>
              <a:noFill/>
            </a:ln>
            <a:effectLst/>
            <a:scene3d>
              <a:camera prst="orthographicFront"/>
              <a:lightRig rig="threePt" dir="t"/>
            </a:scene3d>
            <a:sp3d>
              <a:bevelB/>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Cache>
                <c:formatCode>"$"#,##0_);[Red]\("$"#,##0\)</c:formatCode>
                <c:ptCount val="1"/>
                <c:pt idx="0">
                  <c:v>6108224</c:v>
                </c:pt>
              </c:numCache>
            </c:numRef>
          </c:val>
          <c:extLst>
            <c:ext xmlns:c16="http://schemas.microsoft.com/office/drawing/2014/chart" uri="{C3380CC4-5D6E-409C-BE32-E72D297353CC}">
              <c16:uniqueId val="{00000000-904D-48A7-B04C-6DCDC5C91DB0}"/>
            </c:ext>
          </c:extLst>
        </c:ser>
        <c:ser>
          <c:idx val="1"/>
          <c:order val="1"/>
          <c:tx>
            <c:strRef>
              <c:f>Sheet1!$C$1</c:f>
              <c:strCache>
                <c:ptCount val="1"/>
                <c:pt idx="0">
                  <c:v>Mental Health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Cache>
                <c:formatCode>"$"#,##0_);[Red]\("$"#,##0\)</c:formatCode>
                <c:ptCount val="1"/>
                <c:pt idx="0">
                  <c:v>5276517</c:v>
                </c:pt>
              </c:numCache>
            </c:numRef>
          </c:val>
          <c:extLst>
            <c:ext xmlns:c16="http://schemas.microsoft.com/office/drawing/2014/chart" uri="{C3380CC4-5D6E-409C-BE32-E72D297353CC}">
              <c16:uniqueId val="{00000001-904D-48A7-B04C-6DCDC5C91DB0}"/>
            </c:ext>
          </c:extLst>
        </c:ser>
        <c:ser>
          <c:idx val="2"/>
          <c:order val="2"/>
          <c:tx>
            <c:strRef>
              <c:f>Sheet1!$D$1</c:f>
              <c:strCache>
                <c:ptCount val="1"/>
                <c:pt idx="0">
                  <c:v>Charles Butt Foundation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Sheet1!$D$2</c:f>
              <c:numCache>
                <c:formatCode>"$"#,##0_);[Red]\("$"#,##0\)</c:formatCode>
                <c:ptCount val="1"/>
                <c:pt idx="0">
                  <c:v>1735847</c:v>
                </c:pt>
              </c:numCache>
            </c:numRef>
          </c:val>
          <c:extLst>
            <c:ext xmlns:c16="http://schemas.microsoft.com/office/drawing/2014/chart" uri="{C3380CC4-5D6E-409C-BE32-E72D297353CC}">
              <c16:uniqueId val="{00000002-904D-48A7-B04C-6DCDC5C91DB0}"/>
            </c:ext>
          </c:extLst>
        </c:ser>
        <c:ser>
          <c:idx val="3"/>
          <c:order val="3"/>
          <c:tx>
            <c:strRef>
              <c:f>Sheet1!$E$1</c:f>
              <c:strCache>
                <c:ptCount val="1"/>
                <c:pt idx="0">
                  <c:v>Hawkins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Sheet1!$E$2</c:f>
              <c:numCache>
                <c:formatCode>"$"#,##0_);[Red]\("$"#,##0\)</c:formatCode>
                <c:ptCount val="1"/>
                <c:pt idx="0">
                  <c:v>1599900</c:v>
                </c:pt>
              </c:numCache>
            </c:numRef>
          </c:val>
          <c:extLst>
            <c:ext xmlns:c16="http://schemas.microsoft.com/office/drawing/2014/chart" uri="{C3380CC4-5D6E-409C-BE32-E72D297353CC}">
              <c16:uniqueId val="{00000003-904D-48A7-B04C-6DCDC5C91DB0}"/>
            </c:ext>
          </c:extLst>
        </c:ser>
        <c:ser>
          <c:idx val="4"/>
          <c:order val="4"/>
          <c:tx>
            <c:strRef>
              <c:f>Sheet1!$F$1</c:f>
              <c:strCache>
                <c:ptCount val="1"/>
                <c:pt idx="0">
                  <c:v>Houston Endowment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Sheet1!$F$2</c:f>
              <c:numCache>
                <c:formatCode>"$"#,##0_);[Red]\("$"#,##0\)</c:formatCode>
                <c:ptCount val="1"/>
                <c:pt idx="0">
                  <c:v>1500000</c:v>
                </c:pt>
              </c:numCache>
            </c:numRef>
          </c:val>
          <c:extLst>
            <c:ext xmlns:c16="http://schemas.microsoft.com/office/drawing/2014/chart" uri="{C3380CC4-5D6E-409C-BE32-E72D297353CC}">
              <c16:uniqueId val="{00000004-904D-48A7-B04C-6DCDC5C91DB0}"/>
            </c:ext>
          </c:extLst>
        </c:ser>
        <c:ser>
          <c:idx val="5"/>
          <c:order val="5"/>
          <c:tx>
            <c:strRef>
              <c:f>Sheet1!$G$1</c:f>
              <c:strCache>
                <c:ptCount val="1"/>
                <c:pt idx="0">
                  <c:v>Noyce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Sheet1!$G$2</c:f>
              <c:numCache>
                <c:formatCode>"$"#,##0_);[Red]\("$"#,##0\)</c:formatCode>
                <c:ptCount val="1"/>
                <c:pt idx="0">
                  <c:v>1449699</c:v>
                </c:pt>
              </c:numCache>
            </c:numRef>
          </c:val>
          <c:extLst>
            <c:ext xmlns:c16="http://schemas.microsoft.com/office/drawing/2014/chart" uri="{C3380CC4-5D6E-409C-BE32-E72D297353CC}">
              <c16:uniqueId val="{00000005-904D-48A7-B04C-6DCDC5C91DB0}"/>
            </c:ext>
          </c:extLst>
        </c:ser>
        <c:dLbls>
          <c:dLblPos val="ctr"/>
          <c:showLegendKey val="0"/>
          <c:showVal val="1"/>
          <c:showCatName val="0"/>
          <c:showSerName val="0"/>
          <c:showPercent val="0"/>
          <c:showBubbleSize val="0"/>
        </c:dLbls>
        <c:gapWidth val="79"/>
        <c:overlap val="100"/>
        <c:axId val="468970928"/>
        <c:axId val="326371104"/>
      </c:barChart>
      <c:catAx>
        <c:axId val="468970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326371104"/>
        <c:crosses val="autoZero"/>
        <c:auto val="1"/>
        <c:lblAlgn val="ctr"/>
        <c:lblOffset val="100"/>
        <c:noMultiLvlLbl val="0"/>
      </c:catAx>
      <c:valAx>
        <c:axId val="326371104"/>
        <c:scaling>
          <c:orientation val="minMax"/>
        </c:scaling>
        <c:delete val="1"/>
        <c:axPos val="l"/>
        <c:numFmt formatCode="0%" sourceLinked="0"/>
        <c:majorTickMark val="none"/>
        <c:minorTickMark val="none"/>
        <c:tickLblPos val="nextTo"/>
        <c:crossAx val="468970928"/>
        <c:crosses val="autoZero"/>
        <c:crossBetween val="between"/>
      </c:valAx>
      <c:spPr>
        <a:noFill/>
        <a:ln>
          <a:noFill/>
        </a:ln>
        <a:effectLst/>
      </c:spPr>
    </c:plotArea>
    <c:legend>
      <c:legendPos val="l"/>
      <c:layout>
        <c:manualLayout>
          <c:xMode val="edge"/>
          <c:yMode val="edge"/>
          <c:x val="0"/>
          <c:y val="0.17178783313899432"/>
          <c:w val="0.25294015041162859"/>
          <c:h val="0.735455199474182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Cost of Principal Programs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1"/>
        <c:ser>
          <c:idx val="0"/>
          <c:order val="0"/>
          <c:tx>
            <c:strRef>
              <c:f>Sheet1!$B$1</c:f>
              <c:strCache>
                <c:ptCount val="1"/>
                <c:pt idx="0">
                  <c:v>Cost of School Leadership Programs</c:v>
                </c:pt>
              </c:strCache>
            </c:strRef>
          </c:tx>
          <c:spPr>
            <a:scene3d>
              <a:camera prst="orthographicFront"/>
              <a:lightRig rig="chilly" dir="t"/>
            </a:scene3d>
            <a:sp3d prstMaterial="matte"/>
          </c:spPr>
          <c:invertIfNegative val="1"/>
          <c:dPt>
            <c:idx val="0"/>
            <c:invertIfNegative val="1"/>
            <c:bubble3D val="0"/>
            <c:spPr>
              <a:solidFill>
                <a:schemeClr val="accent1"/>
              </a:solidFill>
              <a:ln>
                <a:noFill/>
              </a:ln>
              <a:effectLst/>
              <a:scene3d>
                <a:camera prst="orthographicFront"/>
                <a:lightRig rig="chilly" dir="t"/>
              </a:scene3d>
              <a:sp3d prstMaterial="matte"/>
            </c:spPr>
            <c:extLst>
              <c:ext xmlns:c16="http://schemas.microsoft.com/office/drawing/2014/chart" uri="{C3380CC4-5D6E-409C-BE32-E72D297353CC}">
                <c16:uniqueId val="{00000001-1950-432C-A972-1E518418F0DA}"/>
              </c:ext>
            </c:extLst>
          </c:dPt>
          <c:dPt>
            <c:idx val="1"/>
            <c:invertIfNegative val="1"/>
            <c:bubble3D val="0"/>
            <c:spPr>
              <a:solidFill>
                <a:schemeClr val="accent2"/>
              </a:solidFill>
              <a:ln>
                <a:noFill/>
              </a:ln>
              <a:effectLst/>
              <a:scene3d>
                <a:camera prst="orthographicFront"/>
                <a:lightRig rig="chilly" dir="t"/>
              </a:scene3d>
              <a:sp3d prstMaterial="matte"/>
            </c:spPr>
            <c:extLst>
              <c:ext xmlns:c16="http://schemas.microsoft.com/office/drawing/2014/chart" uri="{C3380CC4-5D6E-409C-BE32-E72D297353CC}">
                <c16:uniqueId val="{00000003-1950-432C-A972-1E518418F0DA}"/>
              </c:ext>
            </c:extLst>
          </c:dPt>
          <c:dPt>
            <c:idx val="2"/>
            <c:invertIfNegative val="1"/>
            <c:bubble3D val="0"/>
            <c:spPr>
              <a:solidFill>
                <a:schemeClr val="accent3"/>
              </a:solidFill>
              <a:ln>
                <a:noFill/>
              </a:ln>
              <a:effectLst/>
              <a:scene3d>
                <a:camera prst="orthographicFront"/>
                <a:lightRig rig="chilly" dir="t"/>
              </a:scene3d>
              <a:sp3d prstMaterial="matte"/>
            </c:spPr>
            <c:extLst>
              <c:ext xmlns:c16="http://schemas.microsoft.com/office/drawing/2014/chart" uri="{C3380CC4-5D6E-409C-BE32-E72D297353CC}">
                <c16:uniqueId val="{00000005-1950-432C-A972-1E518418F0DA}"/>
              </c:ext>
            </c:extLst>
          </c:dPt>
          <c:dPt>
            <c:idx val="3"/>
            <c:invertIfNegative val="1"/>
            <c:bubble3D val="0"/>
            <c:spPr>
              <a:solidFill>
                <a:schemeClr val="accent4"/>
              </a:solidFill>
              <a:ln>
                <a:noFill/>
              </a:ln>
              <a:effectLst/>
              <a:scene3d>
                <a:camera prst="orthographicFront"/>
                <a:lightRig rig="chilly" dir="t"/>
              </a:scene3d>
              <a:sp3d prstMaterial="matte"/>
            </c:spPr>
            <c:extLst>
              <c:ext xmlns:c16="http://schemas.microsoft.com/office/drawing/2014/chart" uri="{C3380CC4-5D6E-409C-BE32-E72D297353CC}">
                <c16:uniqueId val="{00000003-C890-4BE3-8E95-A9CEFCFB91E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Sam Houston State University</c:v>
                </c:pt>
                <c:pt idx="1">
                  <c:v>University of Houston</c:v>
                </c:pt>
                <c:pt idx="2">
                  <c:v>UT Tyler</c:v>
                </c:pt>
                <c:pt idx="3">
                  <c:v>Stephen F. Austin</c:v>
                </c:pt>
              </c:strCache>
            </c:strRef>
          </c:cat>
          <c:val>
            <c:numRef>
              <c:f>Sheet1!$B$2:$B$5</c:f>
              <c:numCache>
                <c:formatCode>"$"#,##0_);[Red]\("$"#,##0\)</c:formatCode>
                <c:ptCount val="4"/>
                <c:pt idx="0">
                  <c:v>12360</c:v>
                </c:pt>
                <c:pt idx="1">
                  <c:v>8913</c:v>
                </c:pt>
                <c:pt idx="2">
                  <c:v>8600</c:v>
                </c:pt>
                <c:pt idx="3">
                  <c:v>8000</c:v>
                </c:pt>
              </c:numCache>
            </c:numRef>
          </c:val>
          <c:extLst>
            <c:ext xmlns:c16="http://schemas.microsoft.com/office/drawing/2014/chart" uri="{C3380CC4-5D6E-409C-BE32-E72D297353CC}">
              <c16:uniqueId val="{00000000-C890-4BE3-8E95-A9CEFCFB91EA}"/>
            </c:ext>
          </c:extLst>
        </c:ser>
        <c:dLbls>
          <c:showLegendKey val="0"/>
          <c:showVal val="0"/>
          <c:showCatName val="0"/>
          <c:showSerName val="0"/>
          <c:showPercent val="0"/>
          <c:showBubbleSize val="0"/>
        </c:dLbls>
        <c:gapWidth val="40"/>
        <c:overlap val="-11"/>
        <c:axId val="1702006720"/>
        <c:axId val="1614073056"/>
      </c:barChart>
      <c:catAx>
        <c:axId val="170200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614073056"/>
        <c:crosses val="autoZero"/>
        <c:auto val="1"/>
        <c:lblAlgn val="ctr"/>
        <c:lblOffset val="100"/>
        <c:noMultiLvlLbl val="0"/>
      </c:catAx>
      <c:valAx>
        <c:axId val="1614073056"/>
        <c:scaling>
          <c:orientation val="minMax"/>
        </c:scaling>
        <c:delete val="1"/>
        <c:axPos val="b"/>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crossAx val="1702006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9286" y="1122363"/>
            <a:ext cx="6788661" cy="2387600"/>
          </a:xfrm>
        </p:spPr>
        <p:txBody>
          <a:bodyPr anchor="b"/>
          <a:lstStyle>
            <a:lvl1pPr marL="0" indent="0" algn="l">
              <a:buFont typeface="Calibri Light" panose="020F0302020204030204" pitchFamily="34" charset="0"/>
              <a:buNone/>
              <a:defRPr sz="6000" b="1">
                <a:solidFill>
                  <a:srgbClr val="253565"/>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224951" y="3613613"/>
            <a:ext cx="5673560" cy="1655762"/>
          </a:xfrm>
        </p:spPr>
        <p:txBody>
          <a:bodyPr/>
          <a:lstStyle>
            <a:lvl1pPr marL="0" indent="0" algn="l">
              <a:buNone/>
              <a:defRPr sz="2400" b="1">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35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9286" y="2564666"/>
            <a:ext cx="6788661" cy="2387600"/>
          </a:xfrm>
        </p:spPr>
        <p:txBody>
          <a:bodyPr anchor="b"/>
          <a:lstStyle>
            <a:lvl1pPr marL="630238" indent="-630238" algn="l">
              <a:buFont typeface="Calibri Light" panose="020F0302020204030204" pitchFamily="34" charset="0"/>
              <a:buNone/>
              <a:defRPr sz="6000" b="1">
                <a:solidFill>
                  <a:srgbClr val="253565"/>
                </a:solidFill>
                <a:latin typeface="Arial" panose="020B0604020202020204" pitchFamily="34" charset="0"/>
                <a:cs typeface="Arial" panose="020B0604020202020204" pitchFamily="34" charset="0"/>
              </a:defRPr>
            </a:lvl1pPr>
          </a:lstStyle>
          <a:p>
            <a:r>
              <a:rPr lang="en-US"/>
              <a:t>I. Click to edit Master title style</a:t>
            </a:r>
          </a:p>
        </p:txBody>
      </p:sp>
      <p:sp>
        <p:nvSpPr>
          <p:cNvPr id="4" name="TextBox 3">
            <a:extLst>
              <a:ext uri="{FF2B5EF4-FFF2-40B4-BE49-F238E27FC236}">
                <a16:creationId xmlns:a16="http://schemas.microsoft.com/office/drawing/2014/main" id="{D74181AD-3B01-C92D-7F1F-E416933500BF}"/>
              </a:ext>
            </a:extLst>
          </p:cNvPr>
          <p:cNvSpPr txBox="1"/>
          <p:nvPr userDrawn="1"/>
        </p:nvSpPr>
        <p:spPr>
          <a:xfrm>
            <a:off x="65988" y="5731497"/>
            <a:ext cx="3780148" cy="1126503"/>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36431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D9F5E-AE26-884E-2495-1259744515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4" name="Date Placeholder 3">
            <a:extLst>
              <a:ext uri="{FF2B5EF4-FFF2-40B4-BE49-F238E27FC236}">
                <a16:creationId xmlns:a16="http://schemas.microsoft.com/office/drawing/2014/main" id="{6374420A-F67B-EAA1-810A-A914C1B84353}"/>
              </a:ext>
            </a:extLst>
          </p:cNvPr>
          <p:cNvSpPr>
            <a:spLocks noGrp="1"/>
          </p:cNvSpPr>
          <p:nvPr>
            <p:ph type="dt" sz="half" idx="10"/>
          </p:nvPr>
        </p:nvSpPr>
        <p:spPr/>
        <p:txBody>
          <a:bodyPr/>
          <a:lstStyle/>
          <a:p>
            <a:fld id="{B49EA1C6-2DC8-8148-8DFC-42644C93EECA}" type="datetimeFigureOut">
              <a:rPr lang="en-US" smtClean="0"/>
              <a:t>4/15/2024</a:t>
            </a:fld>
            <a:endParaRPr lang="en-US"/>
          </a:p>
        </p:txBody>
      </p:sp>
      <p:sp>
        <p:nvSpPr>
          <p:cNvPr id="5" name="Footer Placeholder 4">
            <a:extLst>
              <a:ext uri="{FF2B5EF4-FFF2-40B4-BE49-F238E27FC236}">
                <a16:creationId xmlns:a16="http://schemas.microsoft.com/office/drawing/2014/main" id="{81DF57E0-173D-ABA0-714F-D490B554B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A439D-BE8A-C872-804C-8CEC07897660}"/>
              </a:ext>
            </a:extLst>
          </p:cNvPr>
          <p:cNvSpPr>
            <a:spLocks noGrp="1"/>
          </p:cNvSpPr>
          <p:nvPr>
            <p:ph type="sldNum" sz="quarter" idx="12"/>
          </p:nvPr>
        </p:nvSpPr>
        <p:spPr/>
        <p:txBody>
          <a:bodyPr/>
          <a:lstStyle/>
          <a:p>
            <a:fld id="{17131AE2-00FD-5A4F-9940-D5038072A717}" type="slidenum">
              <a:rPr lang="en-US" smtClean="0"/>
              <a:t>‹#›</a:t>
            </a:fld>
            <a:endParaRPr lang="en-US"/>
          </a:p>
        </p:txBody>
      </p:sp>
      <p:pic>
        <p:nvPicPr>
          <p:cNvPr id="8" name="Picture 7">
            <a:extLst>
              <a:ext uri="{FF2B5EF4-FFF2-40B4-BE49-F238E27FC236}">
                <a16:creationId xmlns:a16="http://schemas.microsoft.com/office/drawing/2014/main" id="{594955C9-C806-4A1B-2E7D-42506888B4B3}"/>
              </a:ext>
            </a:extLst>
          </p:cNvPr>
          <p:cNvPicPr>
            <a:picLocks noChangeAspect="1"/>
          </p:cNvPicPr>
          <p:nvPr userDrawn="1"/>
        </p:nvPicPr>
        <p:blipFill>
          <a:blip r:embed="rId2"/>
          <a:stretch>
            <a:fillRect/>
          </a:stretch>
        </p:blipFill>
        <p:spPr>
          <a:xfrm>
            <a:off x="4760269" y="5436973"/>
            <a:ext cx="2671461" cy="1118286"/>
          </a:xfrm>
          <a:prstGeom prst="rect">
            <a:avLst/>
          </a:prstGeom>
        </p:spPr>
      </p:pic>
      <p:sp>
        <p:nvSpPr>
          <p:cNvPr id="7" name="TextBox 6">
            <a:extLst>
              <a:ext uri="{FF2B5EF4-FFF2-40B4-BE49-F238E27FC236}">
                <a16:creationId xmlns:a16="http://schemas.microsoft.com/office/drawing/2014/main" id="{6956DEE2-B581-E3A8-D00B-4F79AF1449F0}"/>
              </a:ext>
            </a:extLst>
          </p:cNvPr>
          <p:cNvSpPr txBox="1"/>
          <p:nvPr userDrawn="1"/>
        </p:nvSpPr>
        <p:spPr>
          <a:xfrm>
            <a:off x="1524000" y="3498526"/>
            <a:ext cx="9144000" cy="7540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a:solidFill>
                  <a:schemeClr val="tx1"/>
                </a:solidFill>
                <a:latin typeface="Helvetica" pitchFamily="2" charset="0"/>
              </a:rPr>
              <a:t>FY 2025 </a:t>
            </a:r>
            <a:r>
              <a:rPr lang="en-US" sz="2500">
                <a:solidFill>
                  <a:schemeClr val="tx1"/>
                </a:solidFill>
                <a:effectLst/>
                <a:latin typeface="Aptos" panose="020B0004020202020204" pitchFamily="34" charset="0"/>
                <a:ea typeface="Calibri" panose="020F0502020204030204" pitchFamily="34" charset="0"/>
              </a:rPr>
              <a:t>Strategic Plan Alignment and Budget Presentation</a:t>
            </a:r>
            <a:endParaRPr lang="en-US" sz="2500">
              <a:solidFill>
                <a:schemeClr val="tx1"/>
              </a:solidFill>
              <a:latin typeface="Helvetica" pitchFamily="2" charset="0"/>
            </a:endParaRPr>
          </a:p>
          <a:p>
            <a:endParaRPr lang="en-US"/>
          </a:p>
        </p:txBody>
      </p:sp>
    </p:spTree>
    <p:extLst>
      <p:ext uri="{BB962C8B-B14F-4D97-AF65-F5344CB8AC3E}">
        <p14:creationId xmlns:p14="http://schemas.microsoft.com/office/powerpoint/2010/main" val="354284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62FBC5-E2A2-91BE-C105-3E5A28D97D45}"/>
              </a:ext>
            </a:extLst>
          </p:cNvPr>
          <p:cNvPicPr>
            <a:picLocks noChangeAspect="1"/>
          </p:cNvPicPr>
          <p:nvPr userDrawn="1"/>
        </p:nvPicPr>
        <p:blipFill rotWithShape="1">
          <a:blip r:embed="rId2"/>
          <a:srcRect l="34619" r="32239" b="33828"/>
          <a:stretch/>
        </p:blipFill>
        <p:spPr>
          <a:xfrm>
            <a:off x="11353800" y="6122961"/>
            <a:ext cx="735871" cy="615035"/>
          </a:xfrm>
          <a:prstGeom prst="rect">
            <a:avLst/>
          </a:prstGeom>
        </p:spPr>
      </p:pic>
      <p:sp>
        <p:nvSpPr>
          <p:cNvPr id="2" name="Title 1">
            <a:extLst>
              <a:ext uri="{FF2B5EF4-FFF2-40B4-BE49-F238E27FC236}">
                <a16:creationId xmlns:a16="http://schemas.microsoft.com/office/drawing/2014/main" id="{92308F43-F6C4-7280-AF99-2ABFD25AF5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2624C-D26C-B177-27BB-E7284F918F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10248-286C-C334-5061-27E123BC3B10}"/>
              </a:ext>
            </a:extLst>
          </p:cNvPr>
          <p:cNvSpPr>
            <a:spLocks noGrp="1"/>
          </p:cNvSpPr>
          <p:nvPr>
            <p:ph type="dt" sz="half" idx="10"/>
          </p:nvPr>
        </p:nvSpPr>
        <p:spPr/>
        <p:txBody>
          <a:bodyPr/>
          <a:lstStyle/>
          <a:p>
            <a:fld id="{B49EA1C6-2DC8-8148-8DFC-42644C93EECA}" type="datetimeFigureOut">
              <a:rPr lang="en-US" smtClean="0"/>
              <a:t>4/15/2024</a:t>
            </a:fld>
            <a:endParaRPr lang="en-US"/>
          </a:p>
        </p:txBody>
      </p:sp>
      <p:sp>
        <p:nvSpPr>
          <p:cNvPr id="5" name="Footer Placeholder 4">
            <a:extLst>
              <a:ext uri="{FF2B5EF4-FFF2-40B4-BE49-F238E27FC236}">
                <a16:creationId xmlns:a16="http://schemas.microsoft.com/office/drawing/2014/main" id="{3EB3FB42-549A-68BC-D6A9-338F25720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36CE-F56A-A2C4-A62F-E46F6B7AE1B9}"/>
              </a:ext>
            </a:extLst>
          </p:cNvPr>
          <p:cNvSpPr>
            <a:spLocks noGrp="1"/>
          </p:cNvSpPr>
          <p:nvPr>
            <p:ph type="sldNum" sz="quarter" idx="12"/>
          </p:nvPr>
        </p:nvSpPr>
        <p:spPr/>
        <p:txBody>
          <a:bodyPr/>
          <a:lstStyle/>
          <a:p>
            <a:fld id="{17131AE2-00FD-5A4F-9940-D5038072A717}" type="slidenum">
              <a:rPr lang="en-US" smtClean="0"/>
              <a:t>‹#›</a:t>
            </a:fld>
            <a:endParaRPr lang="en-US"/>
          </a:p>
        </p:txBody>
      </p:sp>
    </p:spTree>
    <p:extLst>
      <p:ext uri="{BB962C8B-B14F-4D97-AF65-F5344CB8AC3E}">
        <p14:creationId xmlns:p14="http://schemas.microsoft.com/office/powerpoint/2010/main" val="173061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62FBC5-E2A2-91BE-C105-3E5A28D97D45}"/>
              </a:ext>
            </a:extLst>
          </p:cNvPr>
          <p:cNvPicPr>
            <a:picLocks noChangeAspect="1"/>
          </p:cNvPicPr>
          <p:nvPr userDrawn="1"/>
        </p:nvPicPr>
        <p:blipFill rotWithShape="1">
          <a:blip r:embed="rId2"/>
          <a:srcRect l="34619" r="32239" b="33828"/>
          <a:stretch/>
        </p:blipFill>
        <p:spPr>
          <a:xfrm>
            <a:off x="11353800" y="6122961"/>
            <a:ext cx="735871" cy="615035"/>
          </a:xfrm>
          <a:prstGeom prst="rect">
            <a:avLst/>
          </a:prstGeom>
        </p:spPr>
      </p:pic>
      <p:sp>
        <p:nvSpPr>
          <p:cNvPr id="4" name="Date Placeholder 3">
            <a:extLst>
              <a:ext uri="{FF2B5EF4-FFF2-40B4-BE49-F238E27FC236}">
                <a16:creationId xmlns:a16="http://schemas.microsoft.com/office/drawing/2014/main" id="{56A10248-286C-C334-5061-27E123BC3B10}"/>
              </a:ext>
            </a:extLst>
          </p:cNvPr>
          <p:cNvSpPr>
            <a:spLocks noGrp="1"/>
          </p:cNvSpPr>
          <p:nvPr>
            <p:ph type="dt" sz="half" idx="10"/>
          </p:nvPr>
        </p:nvSpPr>
        <p:spPr/>
        <p:txBody>
          <a:bodyPr/>
          <a:lstStyle/>
          <a:p>
            <a:fld id="{B49EA1C6-2DC8-8148-8DFC-42644C93EECA}" type="datetimeFigureOut">
              <a:rPr lang="en-US" smtClean="0"/>
              <a:t>4/15/2024</a:t>
            </a:fld>
            <a:endParaRPr lang="en-US"/>
          </a:p>
        </p:txBody>
      </p:sp>
      <p:sp>
        <p:nvSpPr>
          <p:cNvPr id="5" name="Footer Placeholder 4">
            <a:extLst>
              <a:ext uri="{FF2B5EF4-FFF2-40B4-BE49-F238E27FC236}">
                <a16:creationId xmlns:a16="http://schemas.microsoft.com/office/drawing/2014/main" id="{3EB3FB42-549A-68BC-D6A9-338F25720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36CE-F56A-A2C4-A62F-E46F6B7AE1B9}"/>
              </a:ext>
            </a:extLst>
          </p:cNvPr>
          <p:cNvSpPr>
            <a:spLocks noGrp="1"/>
          </p:cNvSpPr>
          <p:nvPr>
            <p:ph type="sldNum" sz="quarter" idx="12"/>
          </p:nvPr>
        </p:nvSpPr>
        <p:spPr/>
        <p:txBody>
          <a:bodyPr/>
          <a:lstStyle/>
          <a:p>
            <a:fld id="{17131AE2-00FD-5A4F-9940-D5038072A717}" type="slidenum">
              <a:rPr lang="en-US" smtClean="0"/>
              <a:t>‹#›</a:t>
            </a:fld>
            <a:endParaRPr lang="en-US"/>
          </a:p>
        </p:txBody>
      </p:sp>
      <p:sp>
        <p:nvSpPr>
          <p:cNvPr id="7" name="Title 1">
            <a:extLst>
              <a:ext uri="{FF2B5EF4-FFF2-40B4-BE49-F238E27FC236}">
                <a16:creationId xmlns:a16="http://schemas.microsoft.com/office/drawing/2014/main" id="{F624FAA3-C490-44C9-894C-63BC6C09F3ED}"/>
              </a:ext>
            </a:extLst>
          </p:cNvPr>
          <p:cNvSpPr txBox="1">
            <a:spLocks/>
          </p:cNvSpPr>
          <p:nvPr userDrawn="1"/>
        </p:nvSpPr>
        <p:spPr>
          <a:xfrm rot="20271913">
            <a:off x="231180" y="2236985"/>
            <a:ext cx="11539759" cy="1996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bg2">
                    <a:lumMod val="50000"/>
                    <a:alpha val="30000"/>
                  </a:schemeClr>
                </a:solidFill>
                <a:latin typeface="Acumin Pro Black" panose="020B0904020202020204" pitchFamily="34" charset="0"/>
              </a:rPr>
              <a:t>Slide for instruction purposes only. Please do not include in final presentation slide deck.</a:t>
            </a:r>
          </a:p>
        </p:txBody>
      </p:sp>
      <p:sp>
        <p:nvSpPr>
          <p:cNvPr id="10" name="TextBox 9">
            <a:extLst>
              <a:ext uri="{FF2B5EF4-FFF2-40B4-BE49-F238E27FC236}">
                <a16:creationId xmlns:a16="http://schemas.microsoft.com/office/drawing/2014/main" id="{9D1027CE-99F3-13AD-A789-4067A06FC052}"/>
              </a:ext>
            </a:extLst>
          </p:cNvPr>
          <p:cNvSpPr txBox="1"/>
          <p:nvPr userDrawn="1"/>
        </p:nvSpPr>
        <p:spPr>
          <a:xfrm>
            <a:off x="638355" y="1690688"/>
            <a:ext cx="11007305" cy="4406334"/>
          </a:xfrm>
          <a:prstGeom prst="rect">
            <a:avLst/>
          </a:prstGeom>
          <a:noFill/>
        </p:spPr>
        <p:txBody>
          <a:bodyPr wrap="square" rtlCol="0">
            <a:spAutoFit/>
          </a:bodyPr>
          <a:lstStyle/>
          <a:p>
            <a:pPr marL="0" indent="0">
              <a:buNone/>
            </a:pPr>
            <a:r>
              <a:rPr lang="en-US" sz="1400" b="1">
                <a:solidFill>
                  <a:schemeClr val="bg2">
                    <a:lumMod val="25000"/>
                  </a:schemeClr>
                </a:solidFill>
              </a:rPr>
              <a:t>Steps to complete the slides for the campus presentations:</a:t>
            </a:r>
          </a:p>
          <a:p>
            <a:pPr marL="238125" indent="-238125">
              <a:buFont typeface="+mj-lt"/>
              <a:buAutoNum type="arabicPeriod"/>
            </a:pPr>
            <a:r>
              <a:rPr lang="en-US" sz="1400" b="1">
                <a:solidFill>
                  <a:schemeClr val="bg2">
                    <a:lumMod val="25000"/>
                  </a:schemeClr>
                </a:solidFill>
              </a:rPr>
              <a:t>Choose Action (Keep Doing, Stop, Start):</a:t>
            </a:r>
            <a:endParaRPr lang="en-US" sz="1400" b="1">
              <a:solidFill>
                <a:schemeClr val="bg2">
                  <a:lumMod val="25000"/>
                </a:schemeClr>
              </a:solidFill>
              <a:ea typeface="Calibri"/>
              <a:cs typeface="Calibri"/>
            </a:endParaRPr>
          </a:p>
          <a:p>
            <a:pPr lvl="1"/>
            <a:r>
              <a:rPr lang="en-US" sz="1200" b="1">
                <a:solidFill>
                  <a:schemeClr val="bg2">
                    <a:lumMod val="25000"/>
                  </a:schemeClr>
                </a:solidFill>
              </a:rPr>
              <a:t>Keep (x2)</a:t>
            </a:r>
            <a:r>
              <a:rPr lang="en-US" sz="1200">
                <a:solidFill>
                  <a:schemeClr val="bg2">
                    <a:lumMod val="25000"/>
                  </a:schemeClr>
                </a:solidFill>
              </a:rPr>
              <a:t>: If the division/college is keeping or expanding an action that has proven to be valuable and contributes positively to the strategic plan.</a:t>
            </a:r>
            <a:endParaRPr lang="en-US" sz="1200">
              <a:solidFill>
                <a:schemeClr val="bg2">
                  <a:lumMod val="25000"/>
                </a:schemeClr>
              </a:solidFill>
              <a:ea typeface="Calibri"/>
              <a:cs typeface="Calibri"/>
            </a:endParaRPr>
          </a:p>
          <a:p>
            <a:pPr lvl="1"/>
            <a:r>
              <a:rPr lang="en-US" sz="1200" b="1">
                <a:solidFill>
                  <a:schemeClr val="bg2">
                    <a:lumMod val="25000"/>
                  </a:schemeClr>
                </a:solidFill>
              </a:rPr>
              <a:t>Stop (x3)</a:t>
            </a:r>
            <a:r>
              <a:rPr lang="en-US" sz="1200">
                <a:solidFill>
                  <a:schemeClr val="bg2">
                    <a:lumMod val="25000"/>
                  </a:schemeClr>
                </a:solidFill>
              </a:rPr>
              <a:t>: If the division/college is discontinuing or ending a particular activity.</a:t>
            </a:r>
            <a:endParaRPr lang="en-US" sz="1200">
              <a:solidFill>
                <a:schemeClr val="bg2">
                  <a:lumMod val="25000"/>
                </a:schemeClr>
              </a:solidFill>
              <a:ea typeface="Calibri"/>
              <a:cs typeface="Calibri"/>
            </a:endParaRPr>
          </a:p>
          <a:p>
            <a:pPr lvl="1"/>
            <a:r>
              <a:rPr lang="en-US" sz="1200" b="1">
                <a:solidFill>
                  <a:schemeClr val="bg2">
                    <a:lumMod val="25000"/>
                  </a:schemeClr>
                </a:solidFill>
              </a:rPr>
              <a:t>Start (x1)</a:t>
            </a:r>
            <a:r>
              <a:rPr lang="en-US" sz="1200">
                <a:solidFill>
                  <a:schemeClr val="bg2">
                    <a:lumMod val="25000"/>
                  </a:schemeClr>
                </a:solidFill>
              </a:rPr>
              <a:t>: If the division/college is initiating something new or beginning a new endeavor.</a:t>
            </a:r>
            <a:endParaRPr lang="en-US" sz="1200">
              <a:solidFill>
                <a:schemeClr val="bg2">
                  <a:lumMod val="25000"/>
                </a:schemeClr>
              </a:solidFill>
              <a:ea typeface="Calibri"/>
              <a:cs typeface="Calibri"/>
            </a:endParaRPr>
          </a:p>
          <a:p>
            <a:pPr marL="238125" indent="-238125">
              <a:lnSpc>
                <a:spcPct val="100000"/>
              </a:lnSpc>
              <a:spcBef>
                <a:spcPts val="1000"/>
              </a:spcBef>
              <a:buFont typeface="+mj-lt"/>
              <a:buAutoNum type="arabicPeriod"/>
            </a:pPr>
            <a:r>
              <a:rPr lang="en-US" sz="1400" b="1">
                <a:solidFill>
                  <a:schemeClr val="bg2">
                    <a:lumMod val="25000"/>
                  </a:schemeClr>
                </a:solidFill>
              </a:rPr>
              <a:t>Specify the Topic:</a:t>
            </a:r>
            <a:endParaRPr lang="en-US" sz="1400" b="1">
              <a:solidFill>
                <a:schemeClr val="bg2">
                  <a:lumMod val="25000"/>
                </a:schemeClr>
              </a:solidFill>
              <a:ea typeface="Calibri"/>
              <a:cs typeface="Calibri"/>
            </a:endParaRPr>
          </a:p>
          <a:p>
            <a:pPr lvl="1"/>
            <a:r>
              <a:rPr lang="en-US" sz="1200">
                <a:solidFill>
                  <a:schemeClr val="bg2">
                    <a:lumMod val="25000"/>
                  </a:schemeClr>
                </a:solidFill>
              </a:rPr>
              <a:t>Fill in the blank with the specific subject or area being addressed. This could be a project, task, or broader concept.</a:t>
            </a:r>
            <a:endParaRPr lang="en-US" sz="1200">
              <a:solidFill>
                <a:schemeClr val="bg2">
                  <a:lumMod val="25000"/>
                </a:schemeClr>
              </a:solidFill>
              <a:ea typeface="Calibri"/>
              <a:cs typeface="Calibri"/>
            </a:endParaRPr>
          </a:p>
          <a:p>
            <a:pPr marL="238125" indent="-238125">
              <a:lnSpc>
                <a:spcPct val="100000"/>
              </a:lnSpc>
              <a:spcBef>
                <a:spcPts val="1000"/>
              </a:spcBef>
              <a:buFont typeface="+mj-lt"/>
              <a:buAutoNum type="arabicPeriod"/>
            </a:pPr>
            <a:r>
              <a:rPr lang="en-US" sz="1400" b="1">
                <a:solidFill>
                  <a:schemeClr val="bg2">
                    <a:lumMod val="25000"/>
                  </a:schemeClr>
                </a:solidFill>
              </a:rPr>
              <a:t>State the Reason for Action:</a:t>
            </a:r>
            <a:endParaRPr lang="en-US" sz="1400" b="1">
              <a:solidFill>
                <a:schemeClr val="bg2">
                  <a:lumMod val="25000"/>
                </a:schemeClr>
              </a:solidFill>
              <a:ea typeface="Calibri"/>
              <a:cs typeface="Calibri"/>
            </a:endParaRPr>
          </a:p>
          <a:p>
            <a:pPr lvl="1"/>
            <a:r>
              <a:rPr lang="en-US" sz="1200">
                <a:solidFill>
                  <a:schemeClr val="bg2">
                    <a:lumMod val="25000"/>
                  </a:schemeClr>
                </a:solidFill>
              </a:rPr>
              <a:t>Clearly articulate the rationale behind the chosen action. Why is the division/college keeping, stopping, or starting this particular topic.</a:t>
            </a:r>
            <a:endParaRPr lang="en-US" sz="1200">
              <a:solidFill>
                <a:schemeClr val="bg2">
                  <a:lumMod val="25000"/>
                </a:schemeClr>
              </a:solidFill>
              <a:ea typeface="Calibri"/>
              <a:cs typeface="Calibri"/>
            </a:endParaRPr>
          </a:p>
          <a:p>
            <a:pPr marL="238125" indent="-238125">
              <a:lnSpc>
                <a:spcPct val="100000"/>
              </a:lnSpc>
              <a:spcBef>
                <a:spcPts val="1000"/>
              </a:spcBef>
              <a:buFont typeface="+mj-lt"/>
              <a:buAutoNum type="arabicPeriod"/>
            </a:pPr>
            <a:r>
              <a:rPr lang="en-US" sz="1400" b="1">
                <a:solidFill>
                  <a:schemeClr val="bg2">
                    <a:lumMod val="25000"/>
                  </a:schemeClr>
                </a:solidFill>
              </a:rPr>
              <a:t>Align with Priority/Goal:</a:t>
            </a:r>
            <a:endParaRPr lang="en-US" sz="1400" b="1">
              <a:solidFill>
                <a:schemeClr val="bg2">
                  <a:lumMod val="25000"/>
                </a:schemeClr>
              </a:solidFill>
              <a:ea typeface="Calibri"/>
              <a:cs typeface="Calibri"/>
            </a:endParaRPr>
          </a:p>
          <a:p>
            <a:pPr lvl="1"/>
            <a:r>
              <a:rPr lang="en-US" sz="1200">
                <a:solidFill>
                  <a:schemeClr val="bg2">
                    <a:lumMod val="25000"/>
                  </a:schemeClr>
                </a:solidFill>
              </a:rPr>
              <a:t>Choose the strategic plan priority and goal the action aligns with for the topic. This helps to connect the decision with the broader university plan.</a:t>
            </a:r>
            <a:endParaRPr lang="en-US" sz="1200">
              <a:solidFill>
                <a:schemeClr val="bg2">
                  <a:lumMod val="25000"/>
                </a:schemeClr>
              </a:solidFill>
              <a:ea typeface="Calibri"/>
              <a:cs typeface="Calibri"/>
            </a:endParaRPr>
          </a:p>
          <a:p>
            <a:pPr marL="238125" indent="-238125">
              <a:lnSpc>
                <a:spcPct val="100000"/>
              </a:lnSpc>
              <a:spcBef>
                <a:spcPts val="1000"/>
              </a:spcBef>
              <a:buFont typeface="+mj-lt"/>
              <a:buAutoNum type="arabicPeriod"/>
            </a:pPr>
            <a:r>
              <a:rPr lang="en-US" sz="1400" b="1">
                <a:solidFill>
                  <a:schemeClr val="bg2">
                    <a:lumMod val="25000"/>
                  </a:schemeClr>
                </a:solidFill>
              </a:rPr>
              <a:t>Highlight Measurable Impact:</a:t>
            </a:r>
            <a:endParaRPr lang="en-US" sz="1400" b="1">
              <a:solidFill>
                <a:schemeClr val="bg2">
                  <a:lumMod val="25000"/>
                </a:schemeClr>
              </a:solidFill>
              <a:ea typeface="Calibri"/>
              <a:cs typeface="Calibri"/>
            </a:endParaRPr>
          </a:p>
          <a:p>
            <a:pPr lvl="1"/>
            <a:r>
              <a:rPr lang="en-US" sz="1200">
                <a:solidFill>
                  <a:schemeClr val="bg2">
                    <a:lumMod val="25000"/>
                  </a:schemeClr>
                </a:solidFill>
              </a:rPr>
              <a:t>Provide the measurable impact. This could be in terms of outcomes, results, or benefits.</a:t>
            </a:r>
            <a:endParaRPr lang="en-US" sz="1200">
              <a:solidFill>
                <a:schemeClr val="bg2">
                  <a:lumMod val="25000"/>
                </a:schemeClr>
              </a:solidFill>
              <a:ea typeface="Calibri"/>
              <a:cs typeface="Calibri"/>
            </a:endParaRPr>
          </a:p>
          <a:p>
            <a:pPr marL="238125" indent="-238125">
              <a:lnSpc>
                <a:spcPct val="100000"/>
              </a:lnSpc>
              <a:spcBef>
                <a:spcPts val="1000"/>
              </a:spcBef>
              <a:buFont typeface="+mj-lt"/>
              <a:buAutoNum type="arabicPeriod"/>
            </a:pPr>
            <a:r>
              <a:rPr lang="en-US" sz="1400" b="1">
                <a:solidFill>
                  <a:schemeClr val="bg2">
                    <a:lumMod val="25000"/>
                  </a:schemeClr>
                </a:solidFill>
              </a:rPr>
              <a:t>Relate to Pillar:</a:t>
            </a:r>
            <a:endParaRPr lang="en-US" sz="1400" b="1">
              <a:solidFill>
                <a:schemeClr val="bg2">
                  <a:lumMod val="25000"/>
                </a:schemeClr>
              </a:solidFill>
              <a:ea typeface="Calibri"/>
              <a:cs typeface="Calibri"/>
            </a:endParaRPr>
          </a:p>
          <a:p>
            <a:pPr lvl="1"/>
            <a:r>
              <a:rPr lang="en-US" sz="1200">
                <a:solidFill>
                  <a:schemeClr val="bg2">
                    <a:lumMod val="25000"/>
                  </a:schemeClr>
                </a:solidFill>
              </a:rPr>
              <a:t>Connect the proposed action to a foundational pillar (enrollment, retention, completion, or agility.) </a:t>
            </a:r>
            <a:endParaRPr lang="en-US" sz="1200">
              <a:solidFill>
                <a:schemeClr val="bg2">
                  <a:lumMod val="25000"/>
                </a:schemeClr>
              </a:solidFill>
              <a:ea typeface="Calibri"/>
              <a:cs typeface="Calibri"/>
            </a:endParaRPr>
          </a:p>
          <a:p>
            <a:pPr marL="238125" indent="-238125">
              <a:lnSpc>
                <a:spcPct val="100000"/>
              </a:lnSpc>
              <a:spcBef>
                <a:spcPts val="1000"/>
              </a:spcBef>
              <a:buFont typeface="+mj-lt"/>
              <a:buAutoNum type="arabicPeriod"/>
            </a:pPr>
            <a:r>
              <a:rPr lang="en-US" sz="1400" b="1">
                <a:solidFill>
                  <a:schemeClr val="bg2">
                    <a:lumMod val="25000"/>
                  </a:schemeClr>
                </a:solidFill>
              </a:rPr>
              <a:t>Supportive Data</a:t>
            </a:r>
            <a:endParaRPr lang="en-US" sz="1400" b="1">
              <a:solidFill>
                <a:schemeClr val="bg2">
                  <a:lumMod val="25000"/>
                </a:schemeClr>
              </a:solidFill>
              <a:ea typeface="Calibri"/>
              <a:cs typeface="Calibri"/>
            </a:endParaRPr>
          </a:p>
          <a:p>
            <a:pPr marL="238125" indent="-238125">
              <a:lnSpc>
                <a:spcPct val="100000"/>
              </a:lnSpc>
              <a:spcBef>
                <a:spcPts val="1000"/>
              </a:spcBef>
              <a:buFont typeface="+mj-lt"/>
              <a:buAutoNum type="arabicPeriod"/>
            </a:pPr>
            <a:r>
              <a:rPr lang="en-US" sz="1400" b="1">
                <a:solidFill>
                  <a:schemeClr val="bg2">
                    <a:lumMod val="25000"/>
                  </a:schemeClr>
                </a:solidFill>
              </a:rPr>
              <a:t>Resources / Collaborations Required</a:t>
            </a:r>
          </a:p>
        </p:txBody>
      </p:sp>
      <p:sp>
        <p:nvSpPr>
          <p:cNvPr id="13" name="Title 1">
            <a:extLst>
              <a:ext uri="{FF2B5EF4-FFF2-40B4-BE49-F238E27FC236}">
                <a16:creationId xmlns:a16="http://schemas.microsoft.com/office/drawing/2014/main" id="{CFDFA27A-CD1D-08D0-6B94-EED75C5AB0A6}"/>
              </a:ext>
            </a:extLst>
          </p:cNvPr>
          <p:cNvSpPr txBox="1">
            <a:spLocks/>
          </p:cNvSpPr>
          <p:nvPr userDrawn="1"/>
        </p:nvSpPr>
        <p:spPr>
          <a:xfrm>
            <a:off x="776377" y="441325"/>
            <a:ext cx="107298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F0521E"/>
                </a:solidFill>
                <a:latin typeface="Helvetica" pitchFamily="2" charset="0"/>
                <a:ea typeface="Helvetica Neue" panose="02000503000000020004" pitchFamily="2" charset="0"/>
                <a:cs typeface="Helvetica Neue" panose="02000503000000020004" pitchFamily="2" charset="0"/>
              </a:rPr>
              <a:t>Strategic Plan Alignment and Budget Presentation</a:t>
            </a:r>
          </a:p>
        </p:txBody>
      </p:sp>
    </p:spTree>
    <p:extLst>
      <p:ext uri="{BB962C8B-B14F-4D97-AF65-F5344CB8AC3E}">
        <p14:creationId xmlns:p14="http://schemas.microsoft.com/office/powerpoint/2010/main" val="38558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553F-DF9C-92FF-875F-D4B9DE535D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E91466-BCEF-FC8D-9147-323AA8EEDFFA}"/>
              </a:ext>
            </a:extLst>
          </p:cNvPr>
          <p:cNvSpPr>
            <a:spLocks noGrp="1"/>
          </p:cNvSpPr>
          <p:nvPr>
            <p:ph type="dt" sz="half" idx="10"/>
          </p:nvPr>
        </p:nvSpPr>
        <p:spPr/>
        <p:txBody>
          <a:bodyPr/>
          <a:lstStyle/>
          <a:p>
            <a:fld id="{B49EA1C6-2DC8-8148-8DFC-42644C93EECA}" type="datetimeFigureOut">
              <a:rPr lang="en-US" smtClean="0"/>
              <a:t>4/15/2024</a:t>
            </a:fld>
            <a:endParaRPr lang="en-US"/>
          </a:p>
        </p:txBody>
      </p:sp>
      <p:sp>
        <p:nvSpPr>
          <p:cNvPr id="4" name="Footer Placeholder 3">
            <a:extLst>
              <a:ext uri="{FF2B5EF4-FFF2-40B4-BE49-F238E27FC236}">
                <a16:creationId xmlns:a16="http://schemas.microsoft.com/office/drawing/2014/main" id="{B54C05E6-7650-C1C2-D30E-2C82E68444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F1612C-8C54-EF9E-D289-7CBE19E2C428}"/>
              </a:ext>
            </a:extLst>
          </p:cNvPr>
          <p:cNvSpPr>
            <a:spLocks noGrp="1"/>
          </p:cNvSpPr>
          <p:nvPr>
            <p:ph type="sldNum" sz="quarter" idx="12"/>
          </p:nvPr>
        </p:nvSpPr>
        <p:spPr/>
        <p:txBody>
          <a:bodyPr/>
          <a:lstStyle/>
          <a:p>
            <a:fld id="{17131AE2-00FD-5A4F-9940-D5038072A717}" type="slidenum">
              <a:rPr lang="en-US" smtClean="0"/>
              <a:t>‹#›</a:t>
            </a:fld>
            <a:endParaRPr lang="en-US"/>
          </a:p>
        </p:txBody>
      </p:sp>
      <p:pic>
        <p:nvPicPr>
          <p:cNvPr id="8" name="Picture 7">
            <a:extLst>
              <a:ext uri="{FF2B5EF4-FFF2-40B4-BE49-F238E27FC236}">
                <a16:creationId xmlns:a16="http://schemas.microsoft.com/office/drawing/2014/main" id="{0F4462A6-E4EC-1A6F-508C-A38089895E81}"/>
              </a:ext>
            </a:extLst>
          </p:cNvPr>
          <p:cNvPicPr>
            <a:picLocks noChangeAspect="1"/>
          </p:cNvPicPr>
          <p:nvPr userDrawn="1"/>
        </p:nvPicPr>
        <p:blipFill rotWithShape="1">
          <a:blip r:embed="rId2"/>
          <a:srcRect l="34619" r="32239" b="33828"/>
          <a:stretch/>
        </p:blipFill>
        <p:spPr>
          <a:xfrm>
            <a:off x="11353800" y="6122961"/>
            <a:ext cx="735871" cy="615035"/>
          </a:xfrm>
          <a:prstGeom prst="rect">
            <a:avLst/>
          </a:prstGeom>
        </p:spPr>
      </p:pic>
    </p:spTree>
    <p:extLst>
      <p:ext uri="{BB962C8B-B14F-4D97-AF65-F5344CB8AC3E}">
        <p14:creationId xmlns:p14="http://schemas.microsoft.com/office/powerpoint/2010/main" val="1476006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8644BD-351D-077C-3390-554623DDD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3A6AE2-2630-FD27-A83B-DB1A20264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0D89D-96CD-7A71-C870-8960D14F16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EA1C6-2DC8-8148-8DFC-42644C93EECA}" type="datetimeFigureOut">
              <a:rPr lang="en-US" smtClean="0"/>
              <a:t>4/15/2024</a:t>
            </a:fld>
            <a:endParaRPr lang="en-US"/>
          </a:p>
        </p:txBody>
      </p:sp>
      <p:sp>
        <p:nvSpPr>
          <p:cNvPr id="5" name="Footer Placeholder 4">
            <a:extLst>
              <a:ext uri="{FF2B5EF4-FFF2-40B4-BE49-F238E27FC236}">
                <a16:creationId xmlns:a16="http://schemas.microsoft.com/office/drawing/2014/main" id="{82540155-FFB4-1F36-7CFA-9A3F68A71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64140B-EFC3-47C1-DB93-871AC41967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31AE2-00FD-5A4F-9940-D5038072A717}" type="slidenum">
              <a:rPr lang="en-US" smtClean="0"/>
              <a:t>‹#›</a:t>
            </a:fld>
            <a:endParaRPr lang="en-US"/>
          </a:p>
        </p:txBody>
      </p:sp>
    </p:spTree>
    <p:extLst>
      <p:ext uri="{BB962C8B-B14F-4D97-AF65-F5344CB8AC3E}">
        <p14:creationId xmlns:p14="http://schemas.microsoft.com/office/powerpoint/2010/main" val="167332508"/>
      </p:ext>
    </p:extLst>
  </p:cSld>
  <p:clrMap bg1="lt1" tx1="dk1" bg2="lt2" tx2="dk2" accent1="accent1" accent2="accent2" accent3="accent3" accent4="accent4" accent5="accent5" accent6="accent6" hlink="hlink" folHlink="folHlink"/>
  <p:sldLayoutIdLst>
    <p:sldLayoutId id="2147483657" r:id="rId1"/>
    <p:sldLayoutId id="2147483656" r:id="rId2"/>
    <p:sldLayoutId id="2147483649" r:id="rId3"/>
    <p:sldLayoutId id="2147483650" r:id="rId4"/>
    <p:sldLayoutId id="2147483655"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2966-CD51-9BF7-1493-1558CA88B938}"/>
              </a:ext>
            </a:extLst>
          </p:cNvPr>
          <p:cNvSpPr>
            <a:spLocks noGrp="1"/>
          </p:cNvSpPr>
          <p:nvPr>
            <p:ph type="ctrTitle"/>
          </p:nvPr>
        </p:nvSpPr>
        <p:spPr>
          <a:xfrm>
            <a:off x="1524000" y="1520567"/>
            <a:ext cx="9144000" cy="1655762"/>
          </a:xfrm>
        </p:spPr>
        <p:txBody>
          <a:bodyPr/>
          <a:lstStyle/>
          <a:p>
            <a:r>
              <a:rPr lang="en-US" b="1">
                <a:solidFill>
                  <a:srgbClr val="F0521E"/>
                </a:solidFill>
                <a:latin typeface="Helvetica"/>
                <a:ea typeface="Helvetica Neue" panose="02000503000000020004" pitchFamily="2" charset="0"/>
                <a:cs typeface="Helvetica Neue" panose="02000503000000020004" pitchFamily="2" charset="0"/>
              </a:rPr>
              <a:t>College of Education</a:t>
            </a:r>
            <a:endParaRPr lang="en-US"/>
          </a:p>
        </p:txBody>
      </p:sp>
    </p:spTree>
    <p:extLst>
      <p:ext uri="{BB962C8B-B14F-4D97-AF65-F5344CB8AC3E}">
        <p14:creationId xmlns:p14="http://schemas.microsoft.com/office/powerpoint/2010/main" val="319413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200" y="196162"/>
            <a:ext cx="10515600" cy="1325563"/>
          </a:xfrm>
        </p:spPr>
        <p:txBody>
          <a:bodyPr/>
          <a:lstStyle/>
          <a:p>
            <a:pPr algn="ctr"/>
            <a:r>
              <a:rPr lang="en-US" b="1">
                <a:solidFill>
                  <a:srgbClr val="F0521E"/>
                </a:solidFill>
                <a:latin typeface="Helvetica"/>
                <a:ea typeface="Helvetica Neue" panose="02000503000000020004" pitchFamily="2" charset="0"/>
                <a:cs typeface="Helvetica Neue" panose="02000503000000020004" pitchFamily="2" charset="0"/>
              </a:rPr>
              <a:t>Supportive Data</a:t>
            </a:r>
            <a:br>
              <a:rPr lang="en-US" b="1">
                <a:latin typeface="Helvetica Neue" panose="02000503000000020004" pitchFamily="2" charset="0"/>
                <a:ea typeface="Helvetica Neue" panose="02000503000000020004" pitchFamily="2" charset="0"/>
                <a:cs typeface="Helvetica Neue" panose="02000503000000020004" pitchFamily="2" charset="0"/>
              </a:rPr>
            </a:br>
            <a:endParaRPr lang="en-US" sz="3200" i="1">
              <a:solidFill>
                <a:srgbClr val="F0521E"/>
              </a:solidFill>
              <a:latin typeface="Helvetica Oblique"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4294967295"/>
          </p:nvPr>
        </p:nvSpPr>
        <p:spPr>
          <a:xfrm>
            <a:off x="477077" y="1746113"/>
            <a:ext cx="11350487" cy="4301642"/>
          </a:xfrm>
        </p:spPr>
        <p:txBody>
          <a:bodyPr vert="horz" lIns="91440" tIns="45720" rIns="91440" bIns="45720" rtlCol="0" anchor="t">
            <a:normAutofit/>
          </a:bodyPr>
          <a:lstStyle/>
          <a:p>
            <a:endParaRPr lang="en-US" sz="2400" b="1">
              <a:solidFill>
                <a:schemeClr val="bg2">
                  <a:lumMod val="25000"/>
                </a:schemeClr>
              </a:solidFill>
              <a:latin typeface="Helvetica"/>
            </a:endParaRPr>
          </a:p>
          <a:p>
            <a:endParaRPr lang="en-US" sz="2000">
              <a:solidFill>
                <a:schemeClr val="bg2">
                  <a:lumMod val="25000"/>
                </a:schemeClr>
              </a:solidFill>
              <a:latin typeface="Helvetica" panose="020B0604020202020204" pitchFamily="34" charset="0"/>
              <a:ea typeface="Calibri"/>
              <a:cs typeface="Helvetica" panose="020B0604020202020204" pitchFamily="34" charset="0"/>
            </a:endParaRPr>
          </a:p>
        </p:txBody>
      </p:sp>
      <p:pic>
        <p:nvPicPr>
          <p:cNvPr id="4" name="Picture 3" descr="A screenshot of a computer screen&#10;&#10;Description automatically generated">
            <a:extLst>
              <a:ext uri="{FF2B5EF4-FFF2-40B4-BE49-F238E27FC236}">
                <a16:creationId xmlns:a16="http://schemas.microsoft.com/office/drawing/2014/main" id="{59688031-50CE-85BE-9329-0F890547FDBA}"/>
              </a:ext>
            </a:extLst>
          </p:cNvPr>
          <p:cNvPicPr>
            <a:picLocks noChangeAspect="1"/>
          </p:cNvPicPr>
          <p:nvPr/>
        </p:nvPicPr>
        <p:blipFill>
          <a:blip r:embed="rId2"/>
          <a:stretch>
            <a:fillRect/>
          </a:stretch>
        </p:blipFill>
        <p:spPr>
          <a:xfrm>
            <a:off x="0" y="5436"/>
            <a:ext cx="12192000" cy="6847128"/>
          </a:xfrm>
          <a:prstGeom prst="rect">
            <a:avLst/>
          </a:prstGeom>
        </p:spPr>
      </p:pic>
    </p:spTree>
    <p:extLst>
      <p:ext uri="{BB962C8B-B14F-4D97-AF65-F5344CB8AC3E}">
        <p14:creationId xmlns:p14="http://schemas.microsoft.com/office/powerpoint/2010/main" val="77438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54BCC-07D6-5034-595E-EA0B2551C089}"/>
            </a:ext>
          </a:extLst>
        </p:cNvPr>
        <p:cNvGrpSpPr/>
        <p:nvPr/>
      </p:nvGrpSpPr>
      <p:grpSpPr>
        <a:xfrm>
          <a:off x="0" y="0"/>
          <a:ext cx="0" cy="0"/>
          <a:chOff x="0" y="0"/>
          <a:chExt cx="0" cy="0"/>
        </a:xfrm>
      </p:grpSpPr>
      <p:graphicFrame>
        <p:nvGraphicFramePr>
          <p:cNvPr id="7" name="Table 3">
            <a:extLst>
              <a:ext uri="{FF2B5EF4-FFF2-40B4-BE49-F238E27FC236}">
                <a16:creationId xmlns:a16="http://schemas.microsoft.com/office/drawing/2014/main" id="{36544537-0874-9962-A4E6-AB420D7A3929}"/>
              </a:ext>
            </a:extLst>
          </p:cNvPr>
          <p:cNvGraphicFramePr>
            <a:graphicFrameLocks noGrp="1"/>
          </p:cNvGraphicFramePr>
          <p:nvPr>
            <p:ph idx="4294967295"/>
            <p:extLst>
              <p:ext uri="{D42A27DB-BD31-4B8C-83A1-F6EECF244321}">
                <p14:modId xmlns:p14="http://schemas.microsoft.com/office/powerpoint/2010/main" val="2596243963"/>
              </p:ext>
            </p:extLst>
          </p:nvPr>
        </p:nvGraphicFramePr>
        <p:xfrm>
          <a:off x="979344" y="1575368"/>
          <a:ext cx="10374456" cy="5008086"/>
        </p:xfrm>
        <a:graphic>
          <a:graphicData uri="http://schemas.openxmlformats.org/drawingml/2006/table">
            <a:tbl>
              <a:tblPr firstRow="1" bandRow="1">
                <a:tableStyleId>{8A107856-5554-42FB-B03E-39F5DBC370BA}</a:tableStyleId>
              </a:tblPr>
              <a:tblGrid>
                <a:gridCol w="10374456">
                  <a:extLst>
                    <a:ext uri="{9D8B030D-6E8A-4147-A177-3AD203B41FA5}">
                      <a16:colId xmlns:a16="http://schemas.microsoft.com/office/drawing/2014/main" val="2981795826"/>
                    </a:ext>
                  </a:extLst>
                </a:gridCol>
              </a:tblGrid>
              <a:tr h="1921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1200">
                          <a:solidFill>
                            <a:srgbClr val="000000"/>
                          </a:solidFill>
                        </a:rPr>
                        <a:t>Statement:</a:t>
                      </a:r>
                    </a:p>
                    <a:p>
                      <a:pPr marL="0" marR="0" lvl="0" indent="0" algn="l">
                        <a:lnSpc>
                          <a:spcPct val="100000"/>
                        </a:lnSpc>
                        <a:spcBef>
                          <a:spcPts val="0"/>
                        </a:spcBef>
                        <a:spcAft>
                          <a:spcPts val="0"/>
                        </a:spcAft>
                        <a:buNone/>
                      </a:pPr>
                      <a:r>
                        <a:rPr lang="en-US" sz="1900" b="0" i="0" u="none" strike="noStrike" kern="1200" noProof="0">
                          <a:solidFill>
                            <a:srgbClr val="000000"/>
                          </a:solidFill>
                          <a:latin typeface="Calibri"/>
                        </a:rPr>
                        <a:t>The College of Education</a:t>
                      </a:r>
                      <a:r>
                        <a:rPr lang="en-US" sz="1900" b="0" kern="1200">
                          <a:solidFill>
                            <a:schemeClr val="tx1"/>
                          </a:solidFill>
                        </a:rPr>
                        <a:t> plans to stop fully incremental budgeting because this practice has not kept pace with current and changing needs. This shift in the budget model will ensure that more strategic priorities are funded within areas by implementing a modified zero-based budget. This action aligns with embodying a culture of excellence and aligning processes and resources, such as staffing, facilities, technology, and other assets to strategic priorities; and will have a measurable impact as we will be able to measure budget to priorities and ensure efficiency through both planning and spending in achieving agility.</a:t>
                      </a:r>
                      <a:endParaRPr lang="en-US"/>
                    </a:p>
                    <a:p>
                      <a:endParaRPr lang="en-US">
                        <a:solidFill>
                          <a:srgbClr val="000000"/>
                        </a:solidFill>
                        <a:latin typeface="Aptos" panose="020B0004020202020204" pitchFamily="34" charset="0"/>
                      </a:endParaRPr>
                    </a:p>
                  </a:txBody>
                  <a:tcPr/>
                </a:tc>
                <a:extLst>
                  <a:ext uri="{0D108BD9-81ED-4DB2-BD59-A6C34878D82A}">
                    <a16:rowId xmlns:a16="http://schemas.microsoft.com/office/drawing/2014/main" val="2868645737"/>
                  </a:ext>
                </a:extLst>
              </a:tr>
              <a:tr h="1314609">
                <a:tc>
                  <a:txBody>
                    <a:bodyPr/>
                    <a:lstStyle/>
                    <a:p>
                      <a:pPr marL="0" algn="l" defTabSz="914400" rtl="0" eaLnBrk="1" latinLnBrk="0" hangingPunct="1"/>
                      <a:r>
                        <a:rPr lang="en-US" sz="1900" b="1" kern="1200">
                          <a:solidFill>
                            <a:srgbClr val="000000"/>
                          </a:solidFill>
                        </a:rPr>
                        <a:t>Supporting Data:</a:t>
                      </a:r>
                    </a:p>
                    <a:p>
                      <a:pPr lvl="0" algn="l">
                        <a:lnSpc>
                          <a:spcPct val="100000"/>
                        </a:lnSpc>
                        <a:spcBef>
                          <a:spcPts val="0"/>
                        </a:spcBef>
                        <a:spcAft>
                          <a:spcPts val="0"/>
                        </a:spcAft>
                        <a:buNone/>
                      </a:pPr>
                      <a:r>
                        <a:rPr lang="en-US" sz="1900" b="0" i="0" u="none" strike="noStrike" kern="1200" noProof="0">
                          <a:solidFill>
                            <a:srgbClr val="000000"/>
                          </a:solidFill>
                          <a:latin typeface="Calibri"/>
                        </a:rPr>
                        <a:t>Flat to reduced funding (factoring inflation) and shifting priorities due to enrollment needs, grant administration, have necessitated a new budgeting model</a:t>
                      </a:r>
                      <a:endParaRPr lang="en-US" i="0" u="none" strike="noStrike" noProof="0">
                        <a:latin typeface="Calibri"/>
                      </a:endParaRPr>
                    </a:p>
                  </a:txBody>
                  <a:tcPr/>
                </a:tc>
                <a:extLst>
                  <a:ext uri="{0D108BD9-81ED-4DB2-BD59-A6C34878D82A}">
                    <a16:rowId xmlns:a16="http://schemas.microsoft.com/office/drawing/2014/main" val="3433750713"/>
                  </a:ext>
                </a:extLst>
              </a:tr>
              <a:tr h="1011237">
                <a:tc>
                  <a:txBody>
                    <a:bodyPr/>
                    <a:lstStyle/>
                    <a:p>
                      <a:r>
                        <a:rPr lang="en-US" sz="1900" b="1" kern="1200">
                          <a:solidFill>
                            <a:srgbClr val="000000"/>
                          </a:solidFill>
                        </a:rPr>
                        <a:t>Resources / Collaborations Recovered:</a:t>
                      </a:r>
                      <a:endParaRPr lang="en-US" b="1">
                        <a:solidFill>
                          <a:srgbClr val="000000"/>
                        </a:solidFill>
                      </a:endParaRPr>
                    </a:p>
                    <a:p>
                      <a:pPr lvl="0">
                        <a:buNone/>
                      </a:pPr>
                      <a:r>
                        <a:rPr lang="en-US" sz="1800" b="0" i="0" u="none" strike="noStrike" noProof="0">
                          <a:solidFill>
                            <a:srgbClr val="000000"/>
                          </a:solidFill>
                          <a:latin typeface="Calibri"/>
                        </a:rPr>
                        <a:t>Identified recovered resources will be repurposed during strategic alignment of FY25 budget</a:t>
                      </a:r>
                      <a:endParaRPr lang="en-US" b="0">
                        <a:solidFill>
                          <a:srgbClr val="000000"/>
                        </a:solidFill>
                      </a:endParaRPr>
                    </a:p>
                    <a:p>
                      <a:endParaRPr lang="en-US" b="1">
                        <a:solidFill>
                          <a:srgbClr val="000000"/>
                        </a:solidFill>
                        <a:latin typeface="Aptos" panose="020B0004020202020204" pitchFamily="34" charset="0"/>
                      </a:endParaRPr>
                    </a:p>
                  </a:txBody>
                  <a:tcPr/>
                </a:tc>
                <a:extLst>
                  <a:ext uri="{0D108BD9-81ED-4DB2-BD59-A6C34878D82A}">
                    <a16:rowId xmlns:a16="http://schemas.microsoft.com/office/drawing/2014/main" val="3152870144"/>
                  </a:ext>
                </a:extLst>
              </a:tr>
            </a:tbl>
          </a:graphicData>
        </a:graphic>
      </p:graphicFrame>
      <p:sp>
        <p:nvSpPr>
          <p:cNvPr id="2" name="Title 1">
            <a:extLst>
              <a:ext uri="{FF2B5EF4-FFF2-40B4-BE49-F238E27FC236}">
                <a16:creationId xmlns:a16="http://schemas.microsoft.com/office/drawing/2014/main" id="{562BFA7D-BFDE-FF46-A038-0DCFC2D8D2A5}"/>
              </a:ext>
            </a:extLst>
          </p:cNvPr>
          <p:cNvSpPr txBox="1">
            <a:spLocks/>
          </p:cNvSpPr>
          <p:nvPr/>
        </p:nvSpPr>
        <p:spPr>
          <a:xfrm>
            <a:off x="990600" y="3520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F0521E"/>
                </a:solidFill>
                <a:latin typeface="Helvetica" pitchFamily="2" charset="0"/>
                <a:ea typeface="Helvetica Neue" panose="02000503000000020004" pitchFamily="2" charset="0"/>
                <a:cs typeface="Helvetica Neue" panose="02000503000000020004" pitchFamily="2" charset="0"/>
              </a:rPr>
              <a:t>FY 2025 Stop Doing</a:t>
            </a:r>
          </a:p>
        </p:txBody>
      </p:sp>
    </p:spTree>
    <p:extLst>
      <p:ext uri="{BB962C8B-B14F-4D97-AF65-F5344CB8AC3E}">
        <p14:creationId xmlns:p14="http://schemas.microsoft.com/office/powerpoint/2010/main" val="3571980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200" y="196162"/>
            <a:ext cx="10515600" cy="1325563"/>
          </a:xfrm>
        </p:spPr>
        <p:txBody>
          <a:bodyPr/>
          <a:lstStyle/>
          <a:p>
            <a:pPr algn="ctr"/>
            <a:r>
              <a:rPr lang="en-US" b="1">
                <a:solidFill>
                  <a:srgbClr val="F0521E"/>
                </a:solidFill>
                <a:latin typeface="Helvetica"/>
                <a:ea typeface="Helvetica Neue" panose="02000503000000020004" pitchFamily="2" charset="0"/>
                <a:cs typeface="Helvetica Neue" panose="02000503000000020004" pitchFamily="2" charset="0"/>
              </a:rPr>
              <a:t>Supportive Data</a:t>
            </a:r>
            <a:br>
              <a:rPr lang="en-US" b="1">
                <a:latin typeface="Helvetica Neue" panose="02000503000000020004" pitchFamily="2" charset="0"/>
                <a:ea typeface="Helvetica Neue" panose="02000503000000020004" pitchFamily="2" charset="0"/>
                <a:cs typeface="Helvetica Neue" panose="02000503000000020004" pitchFamily="2" charset="0"/>
              </a:rPr>
            </a:br>
            <a:endParaRPr lang="en-US" sz="3200" i="1">
              <a:solidFill>
                <a:srgbClr val="F0521E"/>
              </a:solidFill>
              <a:latin typeface="Helvetica Oblique" pitchFamily="2" charset="0"/>
              <a:ea typeface="Helvetica Neue" panose="02000503000000020004" pitchFamily="2" charset="0"/>
              <a:cs typeface="Helvetica Neue" panose="02000503000000020004" pitchFamily="2" charset="0"/>
            </a:endParaRPr>
          </a:p>
        </p:txBody>
      </p:sp>
      <p:graphicFrame>
        <p:nvGraphicFramePr>
          <p:cNvPr id="12" name="Chart 11">
            <a:extLst>
              <a:ext uri="{FF2B5EF4-FFF2-40B4-BE49-F238E27FC236}">
                <a16:creationId xmlns:a16="http://schemas.microsoft.com/office/drawing/2014/main" id="{0D23543D-4EAD-4A77-EC68-5E410C895876}"/>
              </a:ext>
            </a:extLst>
          </p:cNvPr>
          <p:cNvGraphicFramePr/>
          <p:nvPr/>
        </p:nvGraphicFramePr>
        <p:xfrm>
          <a:off x="222738" y="1031631"/>
          <a:ext cx="11453447" cy="5416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144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54BCC-07D6-5034-595E-EA0B2551C089}"/>
            </a:ext>
          </a:extLst>
        </p:cNvPr>
        <p:cNvGrpSpPr/>
        <p:nvPr/>
      </p:nvGrpSpPr>
      <p:grpSpPr>
        <a:xfrm>
          <a:off x="0" y="0"/>
          <a:ext cx="0" cy="0"/>
          <a:chOff x="0" y="0"/>
          <a:chExt cx="0" cy="0"/>
        </a:xfrm>
      </p:grpSpPr>
      <p:graphicFrame>
        <p:nvGraphicFramePr>
          <p:cNvPr id="7" name="Table 3">
            <a:extLst>
              <a:ext uri="{FF2B5EF4-FFF2-40B4-BE49-F238E27FC236}">
                <a16:creationId xmlns:a16="http://schemas.microsoft.com/office/drawing/2014/main" id="{36544537-0874-9962-A4E6-AB420D7A3929}"/>
              </a:ext>
            </a:extLst>
          </p:cNvPr>
          <p:cNvGraphicFramePr>
            <a:graphicFrameLocks noGrp="1"/>
          </p:cNvGraphicFramePr>
          <p:nvPr>
            <p:ph idx="4294967295"/>
            <p:extLst>
              <p:ext uri="{D42A27DB-BD31-4B8C-83A1-F6EECF244321}">
                <p14:modId xmlns:p14="http://schemas.microsoft.com/office/powerpoint/2010/main" val="3713276566"/>
              </p:ext>
            </p:extLst>
          </p:nvPr>
        </p:nvGraphicFramePr>
        <p:xfrm>
          <a:off x="979344" y="1276746"/>
          <a:ext cx="10374456" cy="5637976"/>
        </p:xfrm>
        <a:graphic>
          <a:graphicData uri="http://schemas.openxmlformats.org/drawingml/2006/table">
            <a:tbl>
              <a:tblPr firstRow="1" bandRow="1">
                <a:tableStyleId>{8A107856-5554-42FB-B03E-39F5DBC370BA}</a:tableStyleId>
              </a:tblPr>
              <a:tblGrid>
                <a:gridCol w="10374456">
                  <a:extLst>
                    <a:ext uri="{9D8B030D-6E8A-4147-A177-3AD203B41FA5}">
                      <a16:colId xmlns:a16="http://schemas.microsoft.com/office/drawing/2014/main" val="2981795826"/>
                    </a:ext>
                  </a:extLst>
                </a:gridCol>
              </a:tblGrid>
              <a:tr h="2677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1200">
                          <a:solidFill>
                            <a:srgbClr val="000000"/>
                          </a:solidFill>
                        </a:rPr>
                        <a:t>Statement:</a:t>
                      </a:r>
                    </a:p>
                    <a:p>
                      <a:pPr marL="0" marR="0" lvl="0" indent="0" algn="l">
                        <a:lnSpc>
                          <a:spcPct val="100000"/>
                        </a:lnSpc>
                        <a:spcBef>
                          <a:spcPts val="0"/>
                        </a:spcBef>
                        <a:spcAft>
                          <a:spcPts val="0"/>
                        </a:spcAft>
                        <a:buNone/>
                      </a:pPr>
                      <a:r>
                        <a:rPr lang="en-US" sz="1900" b="0" i="0" u="none" strike="noStrike" kern="1200" noProof="0">
                          <a:solidFill>
                            <a:srgbClr val="000000"/>
                          </a:solidFill>
                          <a:latin typeface="Calibri"/>
                        </a:rPr>
                        <a:t>The College of Education</a:t>
                      </a:r>
                      <a:r>
                        <a:rPr lang="en-US" sz="1900" b="0" kern="1200">
                          <a:solidFill>
                            <a:srgbClr val="000000"/>
                          </a:solidFill>
                        </a:rPr>
                        <a:t> plans to stop</a:t>
                      </a:r>
                      <a:r>
                        <a:rPr lang="en-US" sz="1900" b="0" kern="1200">
                          <a:solidFill>
                            <a:schemeClr val="tx1"/>
                          </a:solidFill>
                        </a:rPr>
                        <a:t> unnecessary barriers to graduate admissions, including application requirements and time to decision because there has been an identified need to ensure that students who apply are proceed through in a timely manner to ensure higher probability of enrollment. </a:t>
                      </a:r>
                      <a:r>
                        <a:rPr lang="en-US" sz="1900" b="0" i="0" u="none" strike="noStrike" kern="1200" noProof="0">
                          <a:solidFill>
                            <a:schemeClr val="tx1"/>
                          </a:solidFill>
                          <a:latin typeface="Calibri"/>
                        </a:rPr>
                        <a:t> </a:t>
                      </a:r>
                      <a:r>
                        <a:rPr lang="en-US" sz="1900" b="0" i="0" u="none" strike="noStrike" kern="1200" noProof="0">
                          <a:solidFill>
                            <a:srgbClr val="000000"/>
                          </a:solidFill>
                          <a:latin typeface="Calibri"/>
                        </a:rPr>
                        <a:t>This action aligns wit</a:t>
                      </a:r>
                      <a:r>
                        <a:rPr lang="en-US" sz="1900" b="0" i="0" u="none" strike="noStrike" kern="1200" noProof="0">
                          <a:solidFill>
                            <a:schemeClr val="tx1"/>
                          </a:solidFill>
                          <a:latin typeface="Calibri"/>
                        </a:rPr>
                        <a:t>h prioritizing student success and student access and recruiting, retaining, graduating, and empowering students to drive sustainable growth; and will have measurable impact in comparing trends of external funding data to enrollment and retention rates in achieving enrollment.</a:t>
                      </a:r>
                      <a:endParaRPr lang="en-US" sz="1900" b="1" i="0" u="none" strike="noStrike" kern="1200" noProof="0">
                        <a:solidFill>
                          <a:srgbClr val="000000"/>
                        </a:solidFill>
                        <a:latin typeface="Calibri"/>
                      </a:endParaRPr>
                    </a:p>
                    <a:p>
                      <a:pPr marL="0" marR="0" lvl="0" indent="0" algn="l">
                        <a:lnSpc>
                          <a:spcPct val="100000"/>
                        </a:lnSpc>
                        <a:spcBef>
                          <a:spcPts val="0"/>
                        </a:spcBef>
                        <a:spcAft>
                          <a:spcPts val="0"/>
                        </a:spcAft>
                        <a:buClrTx/>
                        <a:buSzTx/>
                        <a:buFontTx/>
                        <a:buNone/>
                      </a:pPr>
                      <a:endParaRPr lang="en-US" sz="1900" b="0" kern="1200">
                        <a:solidFill>
                          <a:srgbClr val="000000"/>
                        </a:solidFill>
                      </a:endParaRPr>
                    </a:p>
                    <a:p>
                      <a:endParaRPr lang="en-US">
                        <a:solidFill>
                          <a:srgbClr val="000000"/>
                        </a:solidFill>
                        <a:latin typeface="Aptos" panose="020B0004020202020204" pitchFamily="34" charset="0"/>
                      </a:endParaRPr>
                    </a:p>
                  </a:txBody>
                  <a:tcPr/>
                </a:tc>
                <a:extLst>
                  <a:ext uri="{0D108BD9-81ED-4DB2-BD59-A6C34878D82A}">
                    <a16:rowId xmlns:a16="http://schemas.microsoft.com/office/drawing/2014/main" val="2868645737"/>
                  </a:ext>
                </a:extLst>
              </a:tr>
              <a:tr h="1462216">
                <a:tc>
                  <a:txBody>
                    <a:bodyPr/>
                    <a:lstStyle/>
                    <a:p>
                      <a:pPr marL="0" algn="l" defTabSz="914400" rtl="0" eaLnBrk="1" latinLnBrk="0" hangingPunct="1"/>
                      <a:r>
                        <a:rPr lang="en-US" sz="1900" b="1" kern="1200">
                          <a:solidFill>
                            <a:srgbClr val="000000"/>
                          </a:solidFill>
                        </a:rPr>
                        <a:t>Supporting Data:</a:t>
                      </a:r>
                    </a:p>
                    <a:p>
                      <a:pPr marL="0" lvl="0" algn="l">
                        <a:buNone/>
                      </a:pPr>
                      <a:r>
                        <a:rPr lang="en-US" sz="1900" b="0" kern="1200">
                          <a:solidFill>
                            <a:srgbClr val="000000"/>
                          </a:solidFill>
                        </a:rPr>
                        <a:t>Decreased enrollment in graduate programs critical to student success (see next slide).</a:t>
                      </a:r>
                    </a:p>
                  </a:txBody>
                  <a:tcPr/>
                </a:tc>
                <a:extLst>
                  <a:ext uri="{0D108BD9-81ED-4DB2-BD59-A6C34878D82A}">
                    <a16:rowId xmlns:a16="http://schemas.microsoft.com/office/drawing/2014/main" val="3433750713"/>
                  </a:ext>
                </a:extLst>
              </a:tr>
              <a:tr h="1145914">
                <a:tc>
                  <a:txBody>
                    <a:bodyPr/>
                    <a:lstStyle/>
                    <a:p>
                      <a:r>
                        <a:rPr lang="en-US" sz="1900" b="1" kern="1200">
                          <a:solidFill>
                            <a:srgbClr val="000000"/>
                          </a:solidFill>
                        </a:rPr>
                        <a:t>Resources / Collaborations Recovered:</a:t>
                      </a:r>
                    </a:p>
                    <a:p>
                      <a:r>
                        <a:rPr lang="en-US" b="0">
                          <a:solidFill>
                            <a:srgbClr val="000000"/>
                          </a:solidFill>
                        </a:rPr>
                        <a:t>This action will likely require additional collaboration with department Chairs and program advisors. Immediate recovery of resources is not expected as these activities have little to no financial obligation.</a:t>
                      </a:r>
                    </a:p>
                    <a:p>
                      <a:endParaRPr lang="en-US" b="1">
                        <a:solidFill>
                          <a:srgbClr val="000000"/>
                        </a:solidFill>
                        <a:latin typeface="Aptos" panose="020B0004020202020204" pitchFamily="34" charset="0"/>
                      </a:endParaRPr>
                    </a:p>
                  </a:txBody>
                  <a:tcPr/>
                </a:tc>
                <a:extLst>
                  <a:ext uri="{0D108BD9-81ED-4DB2-BD59-A6C34878D82A}">
                    <a16:rowId xmlns:a16="http://schemas.microsoft.com/office/drawing/2014/main" val="3152870144"/>
                  </a:ext>
                </a:extLst>
              </a:tr>
            </a:tbl>
          </a:graphicData>
        </a:graphic>
      </p:graphicFrame>
      <p:sp>
        <p:nvSpPr>
          <p:cNvPr id="2" name="Title 1">
            <a:extLst>
              <a:ext uri="{FF2B5EF4-FFF2-40B4-BE49-F238E27FC236}">
                <a16:creationId xmlns:a16="http://schemas.microsoft.com/office/drawing/2014/main" id="{562BFA7D-BFDE-FF46-A038-0DCFC2D8D2A5}"/>
              </a:ext>
            </a:extLst>
          </p:cNvPr>
          <p:cNvSpPr txBox="1">
            <a:spLocks/>
          </p:cNvSpPr>
          <p:nvPr/>
        </p:nvSpPr>
        <p:spPr>
          <a:xfrm>
            <a:off x="980303" y="843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F0521E"/>
                </a:solidFill>
                <a:latin typeface="Helvetica" pitchFamily="2" charset="0"/>
                <a:ea typeface="Helvetica Neue" panose="02000503000000020004" pitchFamily="2" charset="0"/>
                <a:cs typeface="Helvetica Neue" panose="02000503000000020004" pitchFamily="2" charset="0"/>
              </a:rPr>
              <a:t>FY 2025 Stop Doing</a:t>
            </a:r>
          </a:p>
        </p:txBody>
      </p:sp>
    </p:spTree>
    <p:extLst>
      <p:ext uri="{BB962C8B-B14F-4D97-AF65-F5344CB8AC3E}">
        <p14:creationId xmlns:p14="http://schemas.microsoft.com/office/powerpoint/2010/main" val="63655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200" y="196162"/>
            <a:ext cx="10515600" cy="1325563"/>
          </a:xfrm>
        </p:spPr>
        <p:txBody>
          <a:bodyPr/>
          <a:lstStyle/>
          <a:p>
            <a:pPr algn="ctr"/>
            <a:r>
              <a:rPr lang="en-US" b="1">
                <a:solidFill>
                  <a:srgbClr val="F0521E"/>
                </a:solidFill>
                <a:latin typeface="Helvetica"/>
                <a:ea typeface="Helvetica Neue" panose="02000503000000020004" pitchFamily="2" charset="0"/>
                <a:cs typeface="Helvetica Neue" panose="02000503000000020004" pitchFamily="2" charset="0"/>
              </a:rPr>
              <a:t>Supportive Data</a:t>
            </a:r>
            <a:br>
              <a:rPr lang="en-US" b="1">
                <a:latin typeface="Helvetica Neue" panose="02000503000000020004" pitchFamily="2" charset="0"/>
                <a:ea typeface="Helvetica Neue" panose="02000503000000020004" pitchFamily="2" charset="0"/>
                <a:cs typeface="Helvetica Neue" panose="02000503000000020004" pitchFamily="2" charset="0"/>
              </a:rPr>
            </a:br>
            <a:endParaRPr lang="en-US" sz="3200" i="1">
              <a:solidFill>
                <a:srgbClr val="F0521E"/>
              </a:solidFill>
              <a:latin typeface="Helvetica Oblique" pitchFamily="2" charset="0"/>
              <a:ea typeface="Helvetica Neue" panose="02000503000000020004" pitchFamily="2" charset="0"/>
              <a:cs typeface="Helvetica Neue" panose="02000503000000020004" pitchFamily="2" charset="0"/>
            </a:endParaRPr>
          </a:p>
        </p:txBody>
      </p:sp>
      <p:graphicFrame>
        <p:nvGraphicFramePr>
          <p:cNvPr id="6" name="Chart 5">
            <a:extLst>
              <a:ext uri="{FF2B5EF4-FFF2-40B4-BE49-F238E27FC236}">
                <a16:creationId xmlns:a16="http://schemas.microsoft.com/office/drawing/2014/main" id="{76DFC45C-4F3B-9722-C104-A155A3604086}"/>
              </a:ext>
            </a:extLst>
          </p:cNvPr>
          <p:cNvGraphicFramePr/>
          <p:nvPr/>
        </p:nvGraphicFramePr>
        <p:xfrm>
          <a:off x="526473" y="1089891"/>
          <a:ext cx="10954327" cy="55719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546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54BCC-07D6-5034-595E-EA0B2551C089}"/>
            </a:ext>
          </a:extLst>
        </p:cNvPr>
        <p:cNvGrpSpPr/>
        <p:nvPr/>
      </p:nvGrpSpPr>
      <p:grpSpPr>
        <a:xfrm>
          <a:off x="0" y="0"/>
          <a:ext cx="0" cy="0"/>
          <a:chOff x="0" y="0"/>
          <a:chExt cx="0" cy="0"/>
        </a:xfrm>
      </p:grpSpPr>
      <p:graphicFrame>
        <p:nvGraphicFramePr>
          <p:cNvPr id="7" name="Table 3">
            <a:extLst>
              <a:ext uri="{FF2B5EF4-FFF2-40B4-BE49-F238E27FC236}">
                <a16:creationId xmlns:a16="http://schemas.microsoft.com/office/drawing/2014/main" id="{36544537-0874-9962-A4E6-AB420D7A3929}"/>
              </a:ext>
            </a:extLst>
          </p:cNvPr>
          <p:cNvGraphicFramePr>
            <a:graphicFrameLocks noGrp="1"/>
          </p:cNvGraphicFramePr>
          <p:nvPr>
            <p:ph idx="4294967295"/>
            <p:extLst>
              <p:ext uri="{D42A27DB-BD31-4B8C-83A1-F6EECF244321}">
                <p14:modId xmlns:p14="http://schemas.microsoft.com/office/powerpoint/2010/main" val="2608380489"/>
              </p:ext>
            </p:extLst>
          </p:nvPr>
        </p:nvGraphicFramePr>
        <p:xfrm>
          <a:off x="979344" y="1575368"/>
          <a:ext cx="10374456" cy="5105400"/>
        </p:xfrm>
        <a:graphic>
          <a:graphicData uri="http://schemas.openxmlformats.org/drawingml/2006/table">
            <a:tbl>
              <a:tblPr firstRow="1" bandRow="1">
                <a:tableStyleId>{8A107856-5554-42FB-B03E-39F5DBC370BA}</a:tableStyleId>
              </a:tblPr>
              <a:tblGrid>
                <a:gridCol w="10374456">
                  <a:extLst>
                    <a:ext uri="{9D8B030D-6E8A-4147-A177-3AD203B41FA5}">
                      <a16:colId xmlns:a16="http://schemas.microsoft.com/office/drawing/2014/main" val="2981795826"/>
                    </a:ext>
                  </a:extLst>
                </a:gridCol>
              </a:tblGrid>
              <a:tr h="1921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1200">
                          <a:solidFill>
                            <a:srgbClr val="000000"/>
                          </a:solidFill>
                        </a:rPr>
                        <a:t>Statement:</a:t>
                      </a:r>
                    </a:p>
                    <a:p>
                      <a:pPr marL="0" marR="0" lvl="0" indent="0" algn="l">
                        <a:lnSpc>
                          <a:spcPct val="100000"/>
                        </a:lnSpc>
                        <a:spcBef>
                          <a:spcPts val="0"/>
                        </a:spcBef>
                        <a:spcAft>
                          <a:spcPts val="0"/>
                        </a:spcAft>
                        <a:buNone/>
                      </a:pPr>
                      <a:r>
                        <a:rPr lang="en-US" sz="1900" b="0" i="0" u="none" strike="noStrike" kern="1200" noProof="0">
                          <a:solidFill>
                            <a:srgbClr val="000000"/>
                          </a:solidFill>
                          <a:latin typeface="Calibri"/>
                        </a:rPr>
                        <a:t>The College of Education</a:t>
                      </a:r>
                      <a:r>
                        <a:rPr lang="en-US" sz="1900" b="0" kern="1200">
                          <a:solidFill>
                            <a:schemeClr val="tx1"/>
                          </a:solidFill>
                        </a:rPr>
                        <a:t> plans to stop any unnecessary barriers in working with grant-related units across campus because such actions have potential negative consequences for current and future external funding opportunities. This action aligns with embodying a culture of excellence; achieving revenue generation and optimization; and will have a measurable impact on revised practices that may have an impact on external funding generated in achieving agility.</a:t>
                      </a:r>
                      <a:endParaRPr lang="en-US"/>
                    </a:p>
                    <a:p>
                      <a:endParaRPr lang="en-US">
                        <a:solidFill>
                          <a:srgbClr val="000000"/>
                        </a:solidFill>
                        <a:latin typeface="Aptos" panose="020B0004020202020204" pitchFamily="34" charset="0"/>
                      </a:endParaRPr>
                    </a:p>
                  </a:txBody>
                  <a:tcPr/>
                </a:tc>
                <a:extLst>
                  <a:ext uri="{0D108BD9-81ED-4DB2-BD59-A6C34878D82A}">
                    <a16:rowId xmlns:a16="http://schemas.microsoft.com/office/drawing/2014/main" val="2868645737"/>
                  </a:ext>
                </a:extLst>
              </a:tr>
              <a:tr h="1314609">
                <a:tc>
                  <a:txBody>
                    <a:bodyPr/>
                    <a:lstStyle/>
                    <a:p>
                      <a:pPr marL="0" algn="l" rtl="0" eaLnBrk="1" latinLnBrk="0" hangingPunct="1"/>
                      <a:r>
                        <a:rPr lang="en-US" sz="1900" b="1" kern="1200">
                          <a:solidFill>
                            <a:srgbClr val="000000"/>
                          </a:solidFill>
                        </a:rPr>
                        <a:t>Supporting Data:</a:t>
                      </a:r>
                      <a:endParaRPr lang="en-US" sz="1800" b="0" i="0" u="none" strike="noStrike" kern="1200" noProof="0">
                        <a:solidFill>
                          <a:srgbClr val="000000"/>
                        </a:solidFill>
                        <a:latin typeface="Calibri"/>
                      </a:endParaRPr>
                    </a:p>
                    <a:p>
                      <a:pPr marL="0" lvl="0" algn="l">
                        <a:buNone/>
                      </a:pPr>
                      <a:r>
                        <a:rPr lang="en-US" sz="1900" b="0" i="0" u="none" strike="noStrike" kern="1200" noProof="0">
                          <a:solidFill>
                            <a:srgbClr val="000000"/>
                          </a:solidFill>
                          <a:latin typeface="Calibri"/>
                        </a:rPr>
                        <a:t>With ≈$20M in active grants and $17.5M in pending grants, grant activity within the COE has increased substantially over the past few years. This increase in grant activity has made the ease of submitting these grants without barriers critical to continued funding and applications. </a:t>
                      </a:r>
                      <a:endParaRPr lang="en-US" i="0" u="none" strike="noStrike" noProof="0">
                        <a:latin typeface="Calibri"/>
                      </a:endParaRPr>
                    </a:p>
                    <a:p>
                      <a:endParaRPr lang="en-US" b="1">
                        <a:solidFill>
                          <a:srgbClr val="000000"/>
                        </a:solidFill>
                      </a:endParaRPr>
                    </a:p>
                    <a:p>
                      <a:endParaRPr lang="en-US" b="1">
                        <a:solidFill>
                          <a:srgbClr val="000000"/>
                        </a:solidFill>
                        <a:latin typeface="Aptos" panose="020B0004020202020204" pitchFamily="34" charset="0"/>
                      </a:endParaRPr>
                    </a:p>
                  </a:txBody>
                  <a:tcPr/>
                </a:tc>
                <a:extLst>
                  <a:ext uri="{0D108BD9-81ED-4DB2-BD59-A6C34878D82A}">
                    <a16:rowId xmlns:a16="http://schemas.microsoft.com/office/drawing/2014/main" val="3433750713"/>
                  </a:ext>
                </a:extLst>
              </a:tr>
              <a:tr h="1011237">
                <a:tc>
                  <a:txBody>
                    <a:bodyPr/>
                    <a:lstStyle/>
                    <a:p>
                      <a:r>
                        <a:rPr lang="en-US" sz="1900" b="1" kern="1200">
                          <a:solidFill>
                            <a:srgbClr val="000000"/>
                          </a:solidFill>
                        </a:rPr>
                        <a:t>Resources / Collaborations Recovered:</a:t>
                      </a:r>
                    </a:p>
                    <a:p>
                      <a:r>
                        <a:rPr lang="en-US" b="0">
                          <a:solidFill>
                            <a:srgbClr val="000000"/>
                          </a:solidFill>
                        </a:rPr>
                        <a:t>No new resources are required.  We hired a Grant Coordinator in FY24 from existing IDC funds to help with grant operations and campus collaboration.</a:t>
                      </a:r>
                    </a:p>
                    <a:p>
                      <a:endParaRPr lang="en-US" b="1">
                        <a:solidFill>
                          <a:srgbClr val="000000"/>
                        </a:solidFill>
                        <a:latin typeface="Aptos" panose="020B0004020202020204" pitchFamily="34" charset="0"/>
                      </a:endParaRPr>
                    </a:p>
                  </a:txBody>
                  <a:tcPr/>
                </a:tc>
                <a:extLst>
                  <a:ext uri="{0D108BD9-81ED-4DB2-BD59-A6C34878D82A}">
                    <a16:rowId xmlns:a16="http://schemas.microsoft.com/office/drawing/2014/main" val="3152870144"/>
                  </a:ext>
                </a:extLst>
              </a:tr>
            </a:tbl>
          </a:graphicData>
        </a:graphic>
      </p:graphicFrame>
      <p:sp>
        <p:nvSpPr>
          <p:cNvPr id="2" name="Title 1">
            <a:extLst>
              <a:ext uri="{FF2B5EF4-FFF2-40B4-BE49-F238E27FC236}">
                <a16:creationId xmlns:a16="http://schemas.microsoft.com/office/drawing/2014/main" id="{562BFA7D-BFDE-FF46-A038-0DCFC2D8D2A5}"/>
              </a:ext>
            </a:extLst>
          </p:cNvPr>
          <p:cNvSpPr txBox="1">
            <a:spLocks/>
          </p:cNvSpPr>
          <p:nvPr/>
        </p:nvSpPr>
        <p:spPr>
          <a:xfrm>
            <a:off x="990600" y="3520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F0521E"/>
                </a:solidFill>
                <a:latin typeface="Helvetica" pitchFamily="2" charset="0"/>
                <a:ea typeface="Helvetica Neue" panose="02000503000000020004" pitchFamily="2" charset="0"/>
                <a:cs typeface="Helvetica Neue" panose="02000503000000020004" pitchFamily="2" charset="0"/>
              </a:rPr>
              <a:t>FY 2025 Stop Doing</a:t>
            </a:r>
          </a:p>
        </p:txBody>
      </p:sp>
    </p:spTree>
    <p:extLst>
      <p:ext uri="{BB962C8B-B14F-4D97-AF65-F5344CB8AC3E}">
        <p14:creationId xmlns:p14="http://schemas.microsoft.com/office/powerpoint/2010/main" val="67523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200" y="196162"/>
            <a:ext cx="10515600" cy="1325563"/>
          </a:xfrm>
        </p:spPr>
        <p:txBody>
          <a:bodyPr/>
          <a:lstStyle/>
          <a:p>
            <a:pPr algn="ctr"/>
            <a:r>
              <a:rPr lang="en-US" b="1">
                <a:solidFill>
                  <a:srgbClr val="F0521E"/>
                </a:solidFill>
                <a:latin typeface="Helvetica"/>
                <a:ea typeface="Helvetica Neue" panose="02000503000000020004" pitchFamily="2" charset="0"/>
                <a:cs typeface="Helvetica Neue" panose="02000503000000020004" pitchFamily="2" charset="0"/>
              </a:rPr>
              <a:t>Supportive Data</a:t>
            </a:r>
            <a:br>
              <a:rPr lang="en-US" b="1">
                <a:latin typeface="Helvetica Neue" panose="02000503000000020004" pitchFamily="2" charset="0"/>
                <a:ea typeface="Helvetica Neue" panose="02000503000000020004" pitchFamily="2" charset="0"/>
                <a:cs typeface="Helvetica Neue" panose="02000503000000020004" pitchFamily="2" charset="0"/>
              </a:rPr>
            </a:br>
            <a:endParaRPr lang="en-US" sz="3200" i="1">
              <a:solidFill>
                <a:srgbClr val="F0521E"/>
              </a:solidFill>
              <a:latin typeface="Helvetica Oblique" pitchFamily="2" charset="0"/>
              <a:ea typeface="Helvetica Neue" panose="02000503000000020004" pitchFamily="2" charset="0"/>
              <a:cs typeface="Helvetica Neue" panose="02000503000000020004" pitchFamily="2" charset="0"/>
            </a:endParaRPr>
          </a:p>
        </p:txBody>
      </p:sp>
      <p:graphicFrame>
        <p:nvGraphicFramePr>
          <p:cNvPr id="9" name="Chart 8">
            <a:extLst>
              <a:ext uri="{FF2B5EF4-FFF2-40B4-BE49-F238E27FC236}">
                <a16:creationId xmlns:a16="http://schemas.microsoft.com/office/drawing/2014/main" id="{D8D9ED69-3879-B039-C920-AA9766E15BE3}"/>
              </a:ext>
            </a:extLst>
          </p:cNvPr>
          <p:cNvGraphicFramePr/>
          <p:nvPr/>
        </p:nvGraphicFramePr>
        <p:xfrm>
          <a:off x="701964" y="1126837"/>
          <a:ext cx="10651836" cy="55350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1160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54BCC-07D6-5034-595E-EA0B2551C089}"/>
            </a:ext>
          </a:extLst>
        </p:cNvPr>
        <p:cNvGrpSpPr/>
        <p:nvPr/>
      </p:nvGrpSpPr>
      <p:grpSpPr>
        <a:xfrm>
          <a:off x="0" y="0"/>
          <a:ext cx="0" cy="0"/>
          <a:chOff x="0" y="0"/>
          <a:chExt cx="0" cy="0"/>
        </a:xfrm>
      </p:grpSpPr>
      <p:graphicFrame>
        <p:nvGraphicFramePr>
          <p:cNvPr id="7" name="Table 3">
            <a:extLst>
              <a:ext uri="{FF2B5EF4-FFF2-40B4-BE49-F238E27FC236}">
                <a16:creationId xmlns:a16="http://schemas.microsoft.com/office/drawing/2014/main" id="{36544537-0874-9962-A4E6-AB420D7A3929}"/>
              </a:ext>
            </a:extLst>
          </p:cNvPr>
          <p:cNvGraphicFramePr>
            <a:graphicFrameLocks noGrp="1"/>
          </p:cNvGraphicFramePr>
          <p:nvPr>
            <p:ph idx="4294967295"/>
            <p:extLst>
              <p:ext uri="{D42A27DB-BD31-4B8C-83A1-F6EECF244321}">
                <p14:modId xmlns:p14="http://schemas.microsoft.com/office/powerpoint/2010/main" val="354619306"/>
              </p:ext>
            </p:extLst>
          </p:nvPr>
        </p:nvGraphicFramePr>
        <p:xfrm>
          <a:off x="979344" y="1575368"/>
          <a:ext cx="10374456" cy="5074920"/>
        </p:xfrm>
        <a:graphic>
          <a:graphicData uri="http://schemas.openxmlformats.org/drawingml/2006/table">
            <a:tbl>
              <a:tblPr firstRow="1" bandRow="1">
                <a:tableStyleId>{8A107856-5554-42FB-B03E-39F5DBC370BA}</a:tableStyleId>
              </a:tblPr>
              <a:tblGrid>
                <a:gridCol w="10374456">
                  <a:extLst>
                    <a:ext uri="{9D8B030D-6E8A-4147-A177-3AD203B41FA5}">
                      <a16:colId xmlns:a16="http://schemas.microsoft.com/office/drawing/2014/main" val="2981795826"/>
                    </a:ext>
                  </a:extLst>
                </a:gridCol>
              </a:tblGrid>
              <a:tr h="1921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1200">
                          <a:solidFill>
                            <a:srgbClr val="000000"/>
                          </a:solidFill>
                        </a:rPr>
                        <a:t>Statement:</a:t>
                      </a:r>
                    </a:p>
                    <a:p>
                      <a:pPr marL="0" marR="0" lvl="0" indent="0" algn="l" rtl="0" eaLnBrk="1" fontAlgn="auto" latinLnBrk="0" hangingPunct="1">
                        <a:lnSpc>
                          <a:spcPct val="100000"/>
                        </a:lnSpc>
                        <a:spcBef>
                          <a:spcPts val="0"/>
                        </a:spcBef>
                        <a:spcAft>
                          <a:spcPts val="0"/>
                        </a:spcAft>
                        <a:buClrTx/>
                        <a:buSzTx/>
                        <a:buFontTx/>
                        <a:buNone/>
                      </a:pPr>
                      <a:r>
                        <a:rPr lang="en-US" sz="1900" b="0" kern="1200">
                          <a:solidFill>
                            <a:schemeClr val="tx1"/>
                          </a:solidFill>
                        </a:rPr>
                        <a:t>The College of Education plans to start implementing market-sensitive tuition models for targeted graduate programs in order to remain competitive in the external market and ensure certain graduate programs are admitting qualified applicants and remaining sustainable. T</a:t>
                      </a:r>
                      <a:r>
                        <a:rPr lang="en-US" sz="1900" b="0" i="0" u="none" strike="noStrike" kern="1200" noProof="0">
                          <a:solidFill>
                            <a:schemeClr val="tx1"/>
                          </a:solidFill>
                          <a:latin typeface="Calibri"/>
                        </a:rPr>
                        <a:t>his action aligns with prioritizing student success and student access and recruiting, retaining, graduating, and empowering students to drive sustainable growth; </a:t>
                      </a:r>
                      <a:r>
                        <a:rPr lang="en-US" sz="1900" b="0" kern="1200">
                          <a:solidFill>
                            <a:schemeClr val="tx1"/>
                          </a:solidFill>
                        </a:rPr>
                        <a:t>and will have a measurable impact by having more market-sensitive models in achieving enrollment.</a:t>
                      </a:r>
                    </a:p>
                    <a:p>
                      <a:endParaRPr lang="en-US">
                        <a:solidFill>
                          <a:srgbClr val="000000"/>
                        </a:solidFill>
                        <a:latin typeface="Aptos" panose="020B0004020202020204" pitchFamily="34" charset="0"/>
                      </a:endParaRPr>
                    </a:p>
                  </a:txBody>
                  <a:tcPr/>
                </a:tc>
                <a:extLst>
                  <a:ext uri="{0D108BD9-81ED-4DB2-BD59-A6C34878D82A}">
                    <a16:rowId xmlns:a16="http://schemas.microsoft.com/office/drawing/2014/main" val="2868645737"/>
                  </a:ext>
                </a:extLst>
              </a:tr>
              <a:tr h="1314609">
                <a:tc>
                  <a:txBody>
                    <a:bodyPr/>
                    <a:lstStyle/>
                    <a:p>
                      <a:pPr marL="0" algn="l" defTabSz="914400" rtl="0" eaLnBrk="1" latinLnBrk="0" hangingPunct="1"/>
                      <a:r>
                        <a:rPr lang="en-US" sz="1900" b="1" kern="1200">
                          <a:solidFill>
                            <a:srgbClr val="000000"/>
                          </a:solidFill>
                        </a:rPr>
                        <a:t>Supporting Data:</a:t>
                      </a:r>
                    </a:p>
                    <a:p>
                      <a:r>
                        <a:rPr lang="en-US" b="0">
                          <a:solidFill>
                            <a:srgbClr val="000000"/>
                          </a:solidFill>
                        </a:rPr>
                        <a:t>The COE has several online graduate programs that are priced higher than competitors, including the School Leadership program.  </a:t>
                      </a:r>
                    </a:p>
                    <a:p>
                      <a:endParaRPr lang="en-US" b="1">
                        <a:solidFill>
                          <a:srgbClr val="000000"/>
                        </a:solidFill>
                      </a:endParaRPr>
                    </a:p>
                    <a:p>
                      <a:endParaRPr lang="en-US" b="1">
                        <a:solidFill>
                          <a:srgbClr val="000000"/>
                        </a:solidFill>
                        <a:latin typeface="Aptos" panose="020B0004020202020204" pitchFamily="34" charset="0"/>
                      </a:endParaRPr>
                    </a:p>
                  </a:txBody>
                  <a:tcPr/>
                </a:tc>
                <a:extLst>
                  <a:ext uri="{0D108BD9-81ED-4DB2-BD59-A6C34878D82A}">
                    <a16:rowId xmlns:a16="http://schemas.microsoft.com/office/drawing/2014/main" val="3433750713"/>
                  </a:ext>
                </a:extLst>
              </a:tr>
              <a:tr h="1011237">
                <a:tc>
                  <a:txBody>
                    <a:bodyPr/>
                    <a:lstStyle/>
                    <a:p>
                      <a:r>
                        <a:rPr lang="en-US" sz="1900" b="1" kern="1200">
                          <a:solidFill>
                            <a:srgbClr val="000000"/>
                          </a:solidFill>
                        </a:rPr>
                        <a:t>Resources / Collaborations Required:</a:t>
                      </a:r>
                    </a:p>
                    <a:p>
                      <a:r>
                        <a:rPr lang="en-US" b="0">
                          <a:solidFill>
                            <a:srgbClr val="000000"/>
                          </a:solidFill>
                        </a:rPr>
                        <a:t>Any decreases in tuition will be offset by increased enrollment; continued collaboration with SHSU administration will be essential to this effort.</a:t>
                      </a:r>
                    </a:p>
                    <a:p>
                      <a:endParaRPr lang="en-US" b="1">
                        <a:solidFill>
                          <a:srgbClr val="000000"/>
                        </a:solidFill>
                        <a:latin typeface="Aptos" panose="020B0004020202020204" pitchFamily="34" charset="0"/>
                      </a:endParaRPr>
                    </a:p>
                  </a:txBody>
                  <a:tcPr/>
                </a:tc>
                <a:extLst>
                  <a:ext uri="{0D108BD9-81ED-4DB2-BD59-A6C34878D82A}">
                    <a16:rowId xmlns:a16="http://schemas.microsoft.com/office/drawing/2014/main" val="3152870144"/>
                  </a:ext>
                </a:extLst>
              </a:tr>
            </a:tbl>
          </a:graphicData>
        </a:graphic>
      </p:graphicFrame>
      <p:sp>
        <p:nvSpPr>
          <p:cNvPr id="2" name="Title 1">
            <a:extLst>
              <a:ext uri="{FF2B5EF4-FFF2-40B4-BE49-F238E27FC236}">
                <a16:creationId xmlns:a16="http://schemas.microsoft.com/office/drawing/2014/main" id="{562BFA7D-BFDE-FF46-A038-0DCFC2D8D2A5}"/>
              </a:ext>
            </a:extLst>
          </p:cNvPr>
          <p:cNvSpPr txBox="1">
            <a:spLocks/>
          </p:cNvSpPr>
          <p:nvPr/>
        </p:nvSpPr>
        <p:spPr>
          <a:xfrm>
            <a:off x="990600" y="3520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F0521E"/>
                </a:solidFill>
                <a:latin typeface="Helvetica" pitchFamily="2" charset="0"/>
                <a:ea typeface="Helvetica Neue" panose="02000503000000020004" pitchFamily="2" charset="0"/>
                <a:cs typeface="Helvetica Neue" panose="02000503000000020004" pitchFamily="2" charset="0"/>
              </a:rPr>
              <a:t>FY 2025 Start Doing</a:t>
            </a:r>
          </a:p>
        </p:txBody>
      </p:sp>
    </p:spTree>
    <p:extLst>
      <p:ext uri="{BB962C8B-B14F-4D97-AF65-F5344CB8AC3E}">
        <p14:creationId xmlns:p14="http://schemas.microsoft.com/office/powerpoint/2010/main" val="4160002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912091" y="160993"/>
            <a:ext cx="10515600" cy="1325563"/>
          </a:xfrm>
        </p:spPr>
        <p:txBody>
          <a:bodyPr/>
          <a:lstStyle/>
          <a:p>
            <a:pPr algn="ctr"/>
            <a:r>
              <a:rPr lang="en-US" b="1">
                <a:solidFill>
                  <a:srgbClr val="F0521E"/>
                </a:solidFill>
                <a:latin typeface="Helvetica"/>
                <a:ea typeface="Helvetica Neue" panose="02000503000000020004" pitchFamily="2" charset="0"/>
                <a:cs typeface="Helvetica Neue" panose="02000503000000020004" pitchFamily="2" charset="0"/>
              </a:rPr>
              <a:t>Supportive Data</a:t>
            </a:r>
            <a:br>
              <a:rPr lang="en-US" b="1">
                <a:latin typeface="Helvetica Neue" panose="02000503000000020004" pitchFamily="2" charset="0"/>
                <a:ea typeface="Helvetica Neue" panose="02000503000000020004" pitchFamily="2" charset="0"/>
                <a:cs typeface="Helvetica Neue" panose="02000503000000020004" pitchFamily="2" charset="0"/>
              </a:rPr>
            </a:br>
            <a:endParaRPr lang="en-US" sz="3200" i="1">
              <a:solidFill>
                <a:srgbClr val="F0521E"/>
              </a:solidFill>
              <a:latin typeface="Helvetica Oblique" pitchFamily="2" charset="0"/>
              <a:ea typeface="Helvetica Neue" panose="02000503000000020004" pitchFamily="2" charset="0"/>
              <a:cs typeface="Helvetica Neue" panose="02000503000000020004" pitchFamily="2" charset="0"/>
            </a:endParaRPr>
          </a:p>
        </p:txBody>
      </p:sp>
      <p:graphicFrame>
        <p:nvGraphicFramePr>
          <p:cNvPr id="6" name="Chart 5">
            <a:extLst>
              <a:ext uri="{FF2B5EF4-FFF2-40B4-BE49-F238E27FC236}">
                <a16:creationId xmlns:a16="http://schemas.microsoft.com/office/drawing/2014/main" id="{AB0DE5F0-7A32-1B88-BC57-775498B25B3F}"/>
              </a:ext>
            </a:extLst>
          </p:cNvPr>
          <p:cNvGraphicFramePr/>
          <p:nvPr/>
        </p:nvGraphicFramePr>
        <p:xfrm>
          <a:off x="912091" y="1154641"/>
          <a:ext cx="10794134" cy="52271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3277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200" y="196162"/>
            <a:ext cx="10515600" cy="1325563"/>
          </a:xfrm>
        </p:spPr>
        <p:txBody>
          <a:bodyPr/>
          <a:lstStyle/>
          <a:p>
            <a:pPr algn="ctr"/>
            <a:r>
              <a:rPr lang="en-US" b="1">
                <a:solidFill>
                  <a:srgbClr val="F0521E"/>
                </a:solidFill>
                <a:latin typeface="Helvetica"/>
                <a:ea typeface="Helvetica Neue" panose="02000503000000020004" pitchFamily="2" charset="0"/>
                <a:cs typeface="Helvetica Neue" panose="02000503000000020004" pitchFamily="2" charset="0"/>
              </a:rPr>
              <a:t>College of Education</a:t>
            </a:r>
            <a:endParaRPr lang="en-US"/>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4294967295"/>
          </p:nvPr>
        </p:nvSpPr>
        <p:spPr>
          <a:xfrm>
            <a:off x="477077" y="1256589"/>
            <a:ext cx="11350487" cy="4857883"/>
          </a:xfrm>
        </p:spPr>
        <p:txBody>
          <a:bodyPr vert="horz" lIns="91440" tIns="45720" rIns="91440" bIns="45720" rtlCol="0" anchor="t">
            <a:normAutofit/>
          </a:bodyPr>
          <a:lstStyle/>
          <a:p>
            <a:r>
              <a:rPr lang="en-US" sz="2400" b="1">
                <a:solidFill>
                  <a:schemeClr val="bg2">
                    <a:lumMod val="25000"/>
                  </a:schemeClr>
                </a:solidFill>
                <a:latin typeface="Helvetica"/>
                <a:ea typeface="Helvetica Neue" panose="02000503000000020004" pitchFamily="2" charset="0"/>
                <a:cs typeface="Helvetica Neue" panose="02000503000000020004" pitchFamily="2" charset="0"/>
              </a:rPr>
              <a:t>KEEP DOING</a:t>
            </a:r>
          </a:p>
          <a:p>
            <a:pPr lvl="1"/>
            <a:r>
              <a:rPr lang="en-US">
                <a:latin typeface="Helvetica"/>
                <a:ea typeface="Calibri"/>
                <a:cs typeface="Calibri"/>
              </a:rPr>
              <a:t>External funding and grant opportunities to support students and programs</a:t>
            </a:r>
          </a:p>
          <a:p>
            <a:pPr lvl="1"/>
            <a:r>
              <a:rPr lang="en-US">
                <a:latin typeface="Helvetica"/>
                <a:ea typeface="Calibri"/>
                <a:cs typeface="Calibri"/>
              </a:rPr>
              <a:t>Developing rich and streamlined pathways to certification/degrees with district partners and community partners to facilitate community engagement</a:t>
            </a:r>
            <a:endParaRPr lang="en-US">
              <a:latin typeface="Helvetica"/>
              <a:cs typeface="Helvetica"/>
            </a:endParaRPr>
          </a:p>
          <a:p>
            <a:pPr>
              <a:spcBef>
                <a:spcPts val="2400"/>
              </a:spcBef>
            </a:pPr>
            <a:r>
              <a:rPr lang="en-US" sz="2400" b="1">
                <a:solidFill>
                  <a:schemeClr val="bg2">
                    <a:lumMod val="25000"/>
                  </a:schemeClr>
                </a:solidFill>
                <a:latin typeface="Helvetica"/>
              </a:rPr>
              <a:t>STOP DOING</a:t>
            </a:r>
            <a:endParaRPr lang="en-US" sz="2400" b="1">
              <a:solidFill>
                <a:schemeClr val="bg2">
                  <a:lumMod val="25000"/>
                </a:schemeClr>
              </a:solidFill>
              <a:latin typeface="Helvetica"/>
              <a:cs typeface="Helvetica"/>
            </a:endParaRPr>
          </a:p>
          <a:p>
            <a:pPr lvl="1"/>
            <a:r>
              <a:rPr lang="en-US">
                <a:latin typeface="Helvetica"/>
                <a:ea typeface="Calibri"/>
                <a:cs typeface="Calibri"/>
              </a:rPr>
              <a:t>Fully incremental budgeting</a:t>
            </a:r>
          </a:p>
          <a:p>
            <a:pPr lvl="1"/>
            <a:r>
              <a:rPr lang="en-US">
                <a:latin typeface="Helvetica"/>
                <a:ea typeface="Calibri"/>
                <a:cs typeface="Calibri"/>
              </a:rPr>
              <a:t>Unnecessary barriers to graduate admissions, including application requirements and time to decision</a:t>
            </a:r>
            <a:endParaRPr lang="en-US">
              <a:latin typeface="Helvetica"/>
              <a:cs typeface="Helvetica"/>
            </a:endParaRPr>
          </a:p>
          <a:p>
            <a:pPr lvl="1"/>
            <a:r>
              <a:rPr lang="en-US">
                <a:latin typeface="Helvetica"/>
                <a:ea typeface="Calibri"/>
                <a:cs typeface="Calibri"/>
              </a:rPr>
              <a:t>Any unnecessary barriers in working with grant-related units across campus</a:t>
            </a:r>
            <a:endParaRPr lang="en-US">
              <a:latin typeface="Helvetica"/>
              <a:cs typeface="Helvetica"/>
            </a:endParaRPr>
          </a:p>
          <a:p>
            <a:pPr>
              <a:spcBef>
                <a:spcPts val="2400"/>
              </a:spcBef>
            </a:pPr>
            <a:r>
              <a:rPr lang="en-US" sz="2400" b="1">
                <a:solidFill>
                  <a:schemeClr val="bg2">
                    <a:lumMod val="25000"/>
                  </a:schemeClr>
                </a:solidFill>
                <a:latin typeface="Helvetica"/>
              </a:rPr>
              <a:t>START DOING</a:t>
            </a:r>
            <a:endParaRPr lang="en-US" sz="2400" b="1">
              <a:solidFill>
                <a:schemeClr val="bg2">
                  <a:lumMod val="25000"/>
                </a:schemeClr>
              </a:solidFill>
              <a:latin typeface="Helvetica"/>
              <a:cs typeface="Helvetica"/>
            </a:endParaRPr>
          </a:p>
          <a:p>
            <a:pPr lvl="1"/>
            <a:r>
              <a:rPr lang="en-US">
                <a:latin typeface="Helvetica"/>
                <a:ea typeface="Calibri"/>
                <a:cs typeface="Calibri"/>
              </a:rPr>
              <a:t>Seek market-sensitive tuition models for certain graduate programs</a:t>
            </a:r>
          </a:p>
        </p:txBody>
      </p:sp>
    </p:spTree>
    <p:extLst>
      <p:ext uri="{BB962C8B-B14F-4D97-AF65-F5344CB8AC3E}">
        <p14:creationId xmlns:p14="http://schemas.microsoft.com/office/powerpoint/2010/main" val="163086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p:txBody>
          <a:bodyPr/>
          <a:lstStyle/>
          <a:p>
            <a:pPr algn="ctr"/>
            <a:r>
              <a:rPr lang="en-US" b="1">
                <a:solidFill>
                  <a:srgbClr val="F0521E"/>
                </a:solidFill>
                <a:latin typeface="Helvetica"/>
              </a:rPr>
              <a:t>College of Education</a:t>
            </a:r>
            <a:endParaRPr lang="en-US"/>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4294967295"/>
          </p:nvPr>
        </p:nvSpPr>
        <p:spPr>
          <a:xfrm>
            <a:off x="848137" y="1825625"/>
            <a:ext cx="4946374" cy="4351338"/>
          </a:xfrm>
        </p:spPr>
        <p:txBody>
          <a:bodyPr vert="horz" lIns="91440" tIns="45720" rIns="91440" bIns="45720" rtlCol="0" anchor="t">
            <a:normAutofit/>
          </a:bodyPr>
          <a:lstStyle/>
          <a:p>
            <a:r>
              <a:rPr lang="en-US" sz="2400">
                <a:solidFill>
                  <a:schemeClr val="bg2">
                    <a:lumMod val="25000"/>
                  </a:schemeClr>
                </a:solidFill>
                <a:latin typeface="Helvetica"/>
                <a:ea typeface="Helvetica Neue" panose="02000503000000020004" pitchFamily="2" charset="0"/>
                <a:cs typeface="Helvetica Neue" panose="02000503000000020004" pitchFamily="2" charset="0"/>
              </a:rPr>
              <a:t>Academic / Division Departments</a:t>
            </a:r>
          </a:p>
          <a:p>
            <a:pPr lvl="1"/>
            <a:r>
              <a:rPr lang="en-US" sz="2800">
                <a:solidFill>
                  <a:schemeClr val="bg2">
                    <a:lumMod val="25000"/>
                  </a:schemeClr>
                </a:solidFill>
                <a:latin typeface="Helvetica"/>
                <a:ea typeface="Helvetica Neue" panose="02000503000000020004" pitchFamily="2" charset="0"/>
                <a:cs typeface="Helvetica Neue" panose="02000503000000020004" pitchFamily="2" charset="0"/>
              </a:rPr>
              <a:t>Counselor Education</a:t>
            </a:r>
            <a:endParaRPr lang="en-US" sz="280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pPr lvl="1"/>
            <a:r>
              <a:rPr lang="en-US" sz="2800">
                <a:solidFill>
                  <a:schemeClr val="bg2">
                    <a:lumMod val="25000"/>
                  </a:schemeClr>
                </a:solidFill>
                <a:latin typeface="Helvetica"/>
                <a:ea typeface="Helvetica Neue" panose="02000503000000020004" pitchFamily="2" charset="0"/>
                <a:cs typeface="Helvetica Neue" panose="02000503000000020004" pitchFamily="2" charset="0"/>
              </a:rPr>
              <a:t>Educational Leadership</a:t>
            </a:r>
          </a:p>
          <a:p>
            <a:pPr lvl="1"/>
            <a:r>
              <a:rPr lang="en-US" sz="2800">
                <a:solidFill>
                  <a:schemeClr val="bg2">
                    <a:lumMod val="25000"/>
                  </a:schemeClr>
                </a:solidFill>
                <a:latin typeface="Helvetica"/>
                <a:ea typeface="Helvetica Neue" panose="02000503000000020004" pitchFamily="2" charset="0"/>
                <a:cs typeface="Helvetica Neue" panose="02000503000000020004" pitchFamily="2" charset="0"/>
              </a:rPr>
              <a:t>Library Science and Technology</a:t>
            </a:r>
          </a:p>
          <a:p>
            <a:pPr lvl="1"/>
            <a:r>
              <a:rPr lang="en-US" sz="2800">
                <a:solidFill>
                  <a:schemeClr val="bg2">
                    <a:lumMod val="25000"/>
                  </a:schemeClr>
                </a:solidFill>
                <a:latin typeface="Helvetica"/>
                <a:ea typeface="Helvetica Neue" panose="02000503000000020004" pitchFamily="2" charset="0"/>
                <a:cs typeface="Helvetica Neue" panose="02000503000000020004" pitchFamily="2" charset="0"/>
              </a:rPr>
              <a:t>School of Teaching and Learning </a:t>
            </a:r>
          </a:p>
        </p:txBody>
      </p:sp>
      <p:sp>
        <p:nvSpPr>
          <p:cNvPr id="4" name="Content Placeholder 2">
            <a:extLst>
              <a:ext uri="{FF2B5EF4-FFF2-40B4-BE49-F238E27FC236}">
                <a16:creationId xmlns:a16="http://schemas.microsoft.com/office/drawing/2014/main" id="{F69C07BE-1BE4-F4C6-ECD2-A5666D98FD05}"/>
              </a:ext>
            </a:extLst>
          </p:cNvPr>
          <p:cNvSpPr txBox="1">
            <a:spLocks/>
          </p:cNvSpPr>
          <p:nvPr/>
        </p:nvSpPr>
        <p:spPr>
          <a:xfrm>
            <a:off x="6374293" y="1815686"/>
            <a:ext cx="4946374"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chemeClr val="bg2">
                    <a:lumMod val="25000"/>
                  </a:schemeClr>
                </a:solidFill>
                <a:latin typeface="Helvetica"/>
                <a:ea typeface="Helvetica Neue" panose="02000503000000020004" pitchFamily="2" charset="0"/>
                <a:cs typeface="Helvetica Neue" panose="02000503000000020004" pitchFamily="2" charset="0"/>
              </a:rPr>
              <a:t>Centers</a:t>
            </a:r>
          </a:p>
          <a:p>
            <a:pPr lvl="1"/>
            <a:r>
              <a:rPr lang="en-US">
                <a:solidFill>
                  <a:srgbClr val="253565"/>
                </a:solidFill>
                <a:latin typeface="Helvetica"/>
                <a:cs typeface="Helvetica"/>
              </a:rPr>
              <a:t>Steele Center for Professional Practice (Educator Preparation Services)</a:t>
            </a:r>
          </a:p>
          <a:p>
            <a:pPr lvl="1"/>
            <a:r>
              <a:rPr lang="en-US">
                <a:solidFill>
                  <a:srgbClr val="253565"/>
                </a:solidFill>
                <a:latin typeface="Helvetica"/>
                <a:cs typeface="Helvetica"/>
              </a:rPr>
              <a:t>Garrett Center for Transition Services</a:t>
            </a:r>
            <a:endParaRPr lang="en-US">
              <a:ea typeface="Calibri"/>
              <a:cs typeface="Calibri"/>
            </a:endParaRPr>
          </a:p>
          <a:p>
            <a:pPr lvl="1"/>
            <a:r>
              <a:rPr lang="en-US">
                <a:solidFill>
                  <a:srgbClr val="44546A"/>
                </a:solidFill>
                <a:latin typeface="Helvetica"/>
                <a:cs typeface="Helvetica"/>
              </a:rPr>
              <a:t>Center for Assessment, Research, and Education Safety (CARES)</a:t>
            </a:r>
            <a:endParaRPr lang="en-US">
              <a:ea typeface="Calibri"/>
              <a:cs typeface="Calibri"/>
            </a:endParaRPr>
          </a:p>
          <a:p>
            <a:pPr lvl="1"/>
            <a:r>
              <a:rPr lang="en-US">
                <a:solidFill>
                  <a:srgbClr val="253565"/>
                </a:solidFill>
                <a:latin typeface="Helvetica"/>
                <a:cs typeface="Helvetica"/>
              </a:rPr>
              <a:t>Center for Research &amp; Clinical Training in Trauma</a:t>
            </a:r>
            <a:endParaRPr lang="en-US"/>
          </a:p>
          <a:p>
            <a:pPr lvl="1"/>
            <a:endParaRPr lang="en-US" sz="200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940131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2966-CD51-9BF7-1493-1558CA88B938}"/>
              </a:ext>
            </a:extLst>
          </p:cNvPr>
          <p:cNvSpPr>
            <a:spLocks noGrp="1"/>
          </p:cNvSpPr>
          <p:nvPr>
            <p:ph type="ctrTitle"/>
          </p:nvPr>
        </p:nvSpPr>
        <p:spPr>
          <a:xfrm>
            <a:off x="1524000" y="808607"/>
            <a:ext cx="9144000" cy="2387600"/>
          </a:xfrm>
        </p:spPr>
        <p:txBody>
          <a:bodyPr/>
          <a:lstStyle/>
          <a:p>
            <a:r>
              <a:rPr lang="en-US" b="1">
                <a:solidFill>
                  <a:srgbClr val="F0521E"/>
                </a:solidFill>
                <a:latin typeface="Helvetica" pitchFamily="2" charset="0"/>
                <a:ea typeface="Helvetica Neue" panose="02000503000000020004" pitchFamily="2" charset="0"/>
                <a:cs typeface="Helvetica Neue" panose="02000503000000020004" pitchFamily="2" charset="0"/>
              </a:rPr>
              <a:t>Questions?</a:t>
            </a:r>
          </a:p>
        </p:txBody>
      </p:sp>
    </p:spTree>
    <p:extLst>
      <p:ext uri="{BB962C8B-B14F-4D97-AF65-F5344CB8AC3E}">
        <p14:creationId xmlns:p14="http://schemas.microsoft.com/office/powerpoint/2010/main" val="75454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p:txBody>
          <a:bodyPr/>
          <a:lstStyle/>
          <a:p>
            <a:pPr algn="ctr"/>
            <a:r>
              <a:rPr lang="en-US" b="1">
                <a:solidFill>
                  <a:srgbClr val="E36436"/>
                </a:solidFill>
                <a:latin typeface="Helvetica"/>
                <a:ea typeface="Helvetica Neue" panose="02000503000000020004" pitchFamily="2" charset="0"/>
                <a:cs typeface="Helvetica Neue" panose="02000503000000020004" pitchFamily="2" charset="0"/>
              </a:rPr>
              <a:t> FY 2024 Accomplishments</a:t>
            </a: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1"/>
          </p:nvPr>
        </p:nvSpPr>
        <p:spPr>
          <a:xfrm>
            <a:off x="837093" y="1719774"/>
            <a:ext cx="10522207" cy="4714418"/>
          </a:xfrm>
        </p:spPr>
        <p:txBody>
          <a:bodyPr vert="horz" lIns="91440" tIns="45720" rIns="91440" bIns="45720" rtlCol="0" anchor="t">
            <a:normAutofit/>
          </a:bodyPr>
          <a:lstStyle/>
          <a:p>
            <a:pPr marL="0" indent="0">
              <a:buNone/>
            </a:pPr>
            <a:r>
              <a:rPr lang="en-US" sz="2400">
                <a:solidFill>
                  <a:schemeClr val="bg2">
                    <a:lumMod val="25000"/>
                  </a:schemeClr>
                </a:solidFill>
                <a:latin typeface="Helvetica"/>
                <a:ea typeface="Helvetica Neue" panose="02000503000000020004" pitchFamily="2" charset="0"/>
                <a:cs typeface="Helvetica Neue" panose="02000503000000020004" pitchFamily="2" charset="0"/>
              </a:rPr>
              <a:t>   </a:t>
            </a:r>
            <a:r>
              <a:rPr lang="en-US">
                <a:solidFill>
                  <a:schemeClr val="bg2">
                    <a:lumMod val="25000"/>
                  </a:schemeClr>
                </a:solidFill>
                <a:latin typeface="Helvetica"/>
                <a:ea typeface="Helvetica Neue" panose="02000503000000020004" pitchFamily="2" charset="0"/>
                <a:cs typeface="Helvetica Neue" panose="02000503000000020004" pitchFamily="2" charset="0"/>
              </a:rPr>
              <a:t>   </a:t>
            </a:r>
            <a:r>
              <a:rPr lang="en-US" b="1">
                <a:solidFill>
                  <a:schemeClr val="bg2">
                    <a:lumMod val="25000"/>
                  </a:schemeClr>
                </a:solidFill>
                <a:latin typeface="Helvetica"/>
                <a:ea typeface="Helvetica Neue" panose="02000503000000020004" pitchFamily="2" charset="0"/>
                <a:cs typeface="Helvetica Neue" panose="02000503000000020004" pitchFamily="2" charset="0"/>
              </a:rPr>
              <a:t>Priority 1: Prioritize Student Success and Student Access</a:t>
            </a:r>
            <a:endParaRPr lang="en-US" b="1">
              <a:solidFill>
                <a:schemeClr val="bg2">
                  <a:lumMod val="25000"/>
                </a:schemeClr>
              </a:solidFill>
            </a:endParaRPr>
          </a:p>
          <a:p>
            <a:pPr marL="0" indent="0">
              <a:buNone/>
            </a:pPr>
            <a:endParaRPr lang="en-US" b="1">
              <a:solidFill>
                <a:schemeClr val="bg2">
                  <a:lumMod val="25000"/>
                </a:schemeClr>
              </a:solidFill>
              <a:latin typeface="Helvetica"/>
              <a:ea typeface="Helvetica Neue" panose="02000503000000020004" pitchFamily="2" charset="0"/>
              <a:cs typeface="Helvetica Neue" panose="02000503000000020004" pitchFamily="2" charset="0"/>
            </a:endParaRPr>
          </a:p>
          <a:p>
            <a:pPr lvl="1"/>
            <a:r>
              <a:rPr lang="en-US" sz="2800">
                <a:solidFill>
                  <a:schemeClr val="bg2">
                    <a:lumMod val="25000"/>
                  </a:schemeClr>
                </a:solidFill>
                <a:latin typeface="Helvetica"/>
                <a:cs typeface="Helvetica"/>
              </a:rPr>
              <a:t>Launched Innovative Alternative Certification Program </a:t>
            </a:r>
            <a:endParaRPr lang="en-US" sz="2800">
              <a:solidFill>
                <a:schemeClr val="bg2">
                  <a:lumMod val="25000"/>
                </a:schemeClr>
              </a:solidFill>
              <a:ea typeface="Calibri" panose="020F0502020204030204"/>
              <a:cs typeface="Calibri" panose="020F0502020204030204"/>
            </a:endParaRPr>
          </a:p>
          <a:p>
            <a:pPr lvl="1"/>
            <a:r>
              <a:rPr lang="en-US" sz="2800">
                <a:solidFill>
                  <a:schemeClr val="bg2">
                    <a:lumMod val="25000"/>
                  </a:schemeClr>
                </a:solidFill>
                <a:latin typeface="Helvetica"/>
                <a:ea typeface="Helvetica Neue" panose="02000503000000020004" pitchFamily="2" charset="0"/>
                <a:cs typeface="Helvetica Neue" panose="02000503000000020004" pitchFamily="2" charset="0"/>
              </a:rPr>
              <a:t>Received $5.2M DOE Mental Health grant </a:t>
            </a:r>
          </a:p>
          <a:p>
            <a:pPr lvl="1"/>
            <a:r>
              <a:rPr lang="en-US" sz="2800">
                <a:solidFill>
                  <a:schemeClr val="bg2">
                    <a:lumMod val="25000"/>
                  </a:schemeClr>
                </a:solidFill>
                <a:latin typeface="Helvetica"/>
                <a:ea typeface="Helvetica Neue" panose="02000503000000020004" pitchFamily="2" charset="0"/>
                <a:cs typeface="Helvetica Neue" panose="02000503000000020004" pitchFamily="2" charset="0"/>
              </a:rPr>
              <a:t>Received $1.4M Noyce Grant for student success</a:t>
            </a:r>
            <a:endParaRPr lang="en-US" sz="2800">
              <a:solidFill>
                <a:schemeClr val="bg2">
                  <a:lumMod val="25000"/>
                </a:schemeClr>
              </a:solidFill>
              <a:ea typeface="Calibri"/>
              <a:cs typeface="Calibri"/>
            </a:endParaRPr>
          </a:p>
          <a:p>
            <a:pPr lvl="1"/>
            <a:r>
              <a:rPr lang="en-US" sz="2800">
                <a:solidFill>
                  <a:schemeClr val="bg2">
                    <a:lumMod val="25000"/>
                  </a:schemeClr>
                </a:solidFill>
                <a:latin typeface="Helvetica"/>
                <a:ea typeface="Helvetica Neue" panose="02000503000000020004" pitchFamily="2" charset="0"/>
                <a:cs typeface="Helvetica Neue" panose="02000503000000020004" pitchFamily="2" charset="0"/>
              </a:rPr>
              <a:t>Strategic Staffing/Paid residency models across 22 districts </a:t>
            </a:r>
          </a:p>
          <a:p>
            <a:pPr lvl="1"/>
            <a:r>
              <a:rPr lang="en-US" sz="2800">
                <a:solidFill>
                  <a:schemeClr val="bg2">
                    <a:lumMod val="25000"/>
                  </a:schemeClr>
                </a:solidFill>
                <a:latin typeface="Helvetica"/>
                <a:ea typeface="Helvetica Neue" panose="02000503000000020004" pitchFamily="2" charset="0"/>
                <a:cs typeface="Helvetica Neue" panose="02000503000000020004" pitchFamily="2" charset="0"/>
              </a:rPr>
              <a:t>133 students in paid residency positions</a:t>
            </a:r>
            <a:endParaRPr lang="en-US" sz="2800">
              <a:solidFill>
                <a:schemeClr val="bg2">
                  <a:lumMod val="25000"/>
                </a:schemeClr>
              </a:solidFill>
              <a:highlight>
                <a:srgbClr val="FFFF00"/>
              </a:highlight>
              <a:latin typeface="Helvetica"/>
              <a:ea typeface="Helvetica Neue" panose="02000503000000020004" pitchFamily="2" charset="0"/>
              <a:cs typeface="Helvetica Neue" panose="02000503000000020004" pitchFamily="2" charset="0"/>
            </a:endParaRPr>
          </a:p>
          <a:p>
            <a:pPr lvl="1"/>
            <a:r>
              <a:rPr lang="en-US" sz="2800">
                <a:solidFill>
                  <a:schemeClr val="bg2">
                    <a:lumMod val="25000"/>
                  </a:schemeClr>
                </a:solidFill>
                <a:latin typeface="Helvetica"/>
                <a:ea typeface="Helvetica Neue" panose="02000503000000020004" pitchFamily="2" charset="0"/>
                <a:cs typeface="Helvetica Neue" panose="02000503000000020004" pitchFamily="2" charset="0"/>
              </a:rPr>
              <a:t>UG degrees in Education Studies, Learning Technologies </a:t>
            </a:r>
            <a:endParaRPr lang="en-US" sz="2800">
              <a:solidFill>
                <a:schemeClr val="bg2">
                  <a:lumMod val="25000"/>
                </a:schemeClr>
              </a:solidFill>
              <a:latin typeface="Calibri" panose="020F0502020204030204"/>
              <a:ea typeface="Helvetica Neue" panose="02000503000000020004" pitchFamily="2" charset="0"/>
              <a:cs typeface="Calibri" panose="020F0502020204030204"/>
            </a:endParaRPr>
          </a:p>
          <a:p>
            <a:pPr lvl="1"/>
            <a:r>
              <a:rPr lang="en-US" sz="2800">
                <a:solidFill>
                  <a:schemeClr val="bg2">
                    <a:lumMod val="25000"/>
                  </a:schemeClr>
                </a:solidFill>
                <a:latin typeface="Helvetica"/>
                <a:ea typeface="Helvetica Neue" panose="02000503000000020004" pitchFamily="2" charset="0"/>
                <a:cs typeface="Calibri" panose="020F0502020204030204"/>
              </a:rPr>
              <a:t>Continued as 4th largest EPP, highest teacher retention rates, and top number of Charles Butt Scholars</a:t>
            </a:r>
          </a:p>
          <a:p>
            <a:pPr marL="457200" lvl="1" indent="0">
              <a:buNone/>
            </a:pPr>
            <a:endParaRPr lang="en-US" sz="2800">
              <a:solidFill>
                <a:schemeClr val="bg2">
                  <a:lumMod val="25000"/>
                </a:schemeClr>
              </a:solidFill>
              <a:latin typeface="Helvetica"/>
              <a:ea typeface="Helvetica Neue" panose="02000503000000020004" pitchFamily="2" charset="0"/>
              <a:cs typeface="Calibri" panose="020F0502020204030204"/>
            </a:endParaRPr>
          </a:p>
          <a:p>
            <a:pPr lvl="1"/>
            <a:endParaRPr lang="en-US" sz="2800">
              <a:solidFill>
                <a:schemeClr val="bg2">
                  <a:lumMod val="25000"/>
                </a:schemeClr>
              </a:solidFill>
              <a:latin typeface="Helvetica"/>
              <a:ea typeface="Helvetica Neue" panose="02000503000000020004" pitchFamily="2" charset="0"/>
              <a:cs typeface="Calibri" panose="020F0502020204030204"/>
            </a:endParaRPr>
          </a:p>
          <a:p>
            <a:pPr marL="0" indent="0">
              <a:buNone/>
            </a:pPr>
            <a:endParaRPr lang="en-US" sz="2400">
              <a:solidFill>
                <a:schemeClr val="bg2">
                  <a:lumMod val="25000"/>
                </a:schemeClr>
              </a:solidFill>
              <a:latin typeface="Helvetica"/>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48130D7A-19A3-7725-6E48-4CAFDD313435}"/>
              </a:ext>
            </a:extLst>
          </p:cNvPr>
          <p:cNvPicPr>
            <a:picLocks noChangeAspect="1"/>
          </p:cNvPicPr>
          <p:nvPr/>
        </p:nvPicPr>
        <p:blipFill>
          <a:blip r:embed="rId2"/>
          <a:stretch>
            <a:fillRect/>
          </a:stretch>
        </p:blipFill>
        <p:spPr>
          <a:xfrm>
            <a:off x="11373678" y="6127267"/>
            <a:ext cx="685800" cy="596900"/>
          </a:xfrm>
          <a:prstGeom prst="rect">
            <a:avLst/>
          </a:prstGeom>
        </p:spPr>
      </p:pic>
    </p:spTree>
    <p:extLst>
      <p:ext uri="{BB962C8B-B14F-4D97-AF65-F5344CB8AC3E}">
        <p14:creationId xmlns:p14="http://schemas.microsoft.com/office/powerpoint/2010/main" val="214499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p:txBody>
          <a:bodyPr/>
          <a:lstStyle/>
          <a:p>
            <a:pPr algn="ctr"/>
            <a:r>
              <a:rPr lang="en-US" b="1">
                <a:solidFill>
                  <a:srgbClr val="E36436"/>
                </a:solidFill>
                <a:latin typeface="Helvetica"/>
                <a:ea typeface="Helvetica Neue" panose="02000503000000020004" pitchFamily="2" charset="0"/>
                <a:cs typeface="Helvetica Neue" panose="02000503000000020004" pitchFamily="2" charset="0"/>
              </a:rPr>
              <a:t>FY 2024 Accomplishments </a:t>
            </a: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1"/>
          </p:nvPr>
        </p:nvSpPr>
        <p:spPr>
          <a:xfrm>
            <a:off x="837093" y="1538495"/>
            <a:ext cx="10514498" cy="4588772"/>
          </a:xfrm>
        </p:spPr>
        <p:txBody>
          <a:bodyPr vert="horz" lIns="91440" tIns="45720" rIns="91440" bIns="45720" rtlCol="0" anchor="t">
            <a:normAutofit fontScale="92500" lnSpcReduction="10000"/>
          </a:bodyPr>
          <a:lstStyle/>
          <a:p>
            <a:r>
              <a:rPr lang="en-US" sz="2400" b="1">
                <a:solidFill>
                  <a:schemeClr val="bg2">
                    <a:lumMod val="25000"/>
                  </a:schemeClr>
                </a:solidFill>
                <a:latin typeface="Helvetica"/>
                <a:ea typeface="Helvetica Neue" panose="02000503000000020004" pitchFamily="2" charset="0"/>
                <a:cs typeface="Helvetica Neue" panose="02000503000000020004" pitchFamily="2" charset="0"/>
              </a:rPr>
              <a:t>Priority 2: Embody a Culture of Excellence</a:t>
            </a:r>
          </a:p>
          <a:p>
            <a:pPr lvl="1"/>
            <a:endParaRPr lang="en-US" sz="2000">
              <a:solidFill>
                <a:schemeClr val="bg2">
                  <a:lumMod val="25000"/>
                </a:schemeClr>
              </a:solidFill>
              <a:latin typeface="Helvetica"/>
              <a:ea typeface="Helvetica Neue" panose="02000503000000020004" pitchFamily="2" charset="0"/>
              <a:cs typeface="Helvetica Neue" panose="02000503000000020004" pitchFamily="2" charset="0"/>
            </a:endParaRPr>
          </a:p>
          <a:p>
            <a:pPr lvl="1"/>
            <a:r>
              <a:rPr lang="en-US" sz="2800">
                <a:solidFill>
                  <a:schemeClr val="bg2">
                    <a:lumMod val="25000"/>
                  </a:schemeClr>
                </a:solidFill>
                <a:latin typeface="Helvetica"/>
                <a:ea typeface="Helvetica Neue" panose="02000503000000020004" pitchFamily="2" charset="0"/>
                <a:cs typeface="Helvetica Neue" panose="02000503000000020004" pitchFamily="2" charset="0"/>
              </a:rPr>
              <a:t>Converted EdD in Literacy to a more comprehensive EdD in Curriculum &amp; Instruction with multiple opportunities for high need specializations</a:t>
            </a:r>
          </a:p>
          <a:p>
            <a:pPr lvl="1"/>
            <a:r>
              <a:rPr lang="en-US" sz="2800">
                <a:solidFill>
                  <a:schemeClr val="bg2">
                    <a:lumMod val="25000"/>
                  </a:schemeClr>
                </a:solidFill>
                <a:latin typeface="Helvetica"/>
                <a:cs typeface="Helvetica"/>
              </a:rPr>
              <a:t>Approved as Vetted Teacher Residency program with TEA</a:t>
            </a:r>
            <a:endParaRPr lang="en-US" sz="2800">
              <a:solidFill>
                <a:schemeClr val="bg2">
                  <a:lumMod val="25000"/>
                </a:schemeClr>
              </a:solidFill>
              <a:cs typeface="Calibri"/>
            </a:endParaRPr>
          </a:p>
          <a:p>
            <a:pPr lvl="1"/>
            <a:r>
              <a:rPr lang="en-US" sz="2800">
                <a:solidFill>
                  <a:schemeClr val="bg2">
                    <a:lumMod val="25000"/>
                  </a:schemeClr>
                </a:solidFill>
                <a:latin typeface="Helvetica"/>
                <a:ea typeface="Helvetica Neue" panose="02000503000000020004" pitchFamily="2" charset="0"/>
                <a:cs typeface="Helvetica"/>
              </a:rPr>
              <a:t>Expanded COE Research Center, with PD for 200+ attendees &amp; 458 research consultation meetings with faculty, staff, &amp; students</a:t>
            </a:r>
          </a:p>
          <a:p>
            <a:pPr lvl="1"/>
            <a:r>
              <a:rPr lang="en-US" sz="2800">
                <a:solidFill>
                  <a:schemeClr val="bg2">
                    <a:lumMod val="25000"/>
                  </a:schemeClr>
                </a:solidFill>
                <a:latin typeface="Helvetica"/>
                <a:cs typeface="Helvetica"/>
              </a:rPr>
              <a:t>Honored two new SHSU Distinguished Professors and two TSUS Regents Teaching Professors</a:t>
            </a:r>
          </a:p>
          <a:p>
            <a:pPr lvl="1"/>
            <a:r>
              <a:rPr lang="en-US" sz="2800">
                <a:solidFill>
                  <a:schemeClr val="bg2">
                    <a:lumMod val="25000"/>
                  </a:schemeClr>
                </a:solidFill>
                <a:latin typeface="Helvetica"/>
                <a:ea typeface="Helvetica Neue" panose="02000503000000020004" pitchFamily="2" charset="0"/>
                <a:cs typeface="Helvetica"/>
              </a:rPr>
              <a:t>Received National Recognition with Distinction from the International Literacy Association, one of only four such programs nation-wide</a:t>
            </a:r>
            <a:endParaRPr lang="en-US" sz="2800">
              <a:solidFill>
                <a:schemeClr val="bg2">
                  <a:lumMod val="25000"/>
                </a:schemeClr>
              </a:solidFill>
              <a:latin typeface="Helvetica" pitchFamily="2" charset="0"/>
              <a:ea typeface="Helvetica Neue" panose="02000503000000020004" pitchFamily="2" charset="0"/>
              <a:cs typeface="Helvetica"/>
            </a:endParaRPr>
          </a:p>
          <a:p>
            <a:pPr marL="457200" lvl="1" indent="0">
              <a:buNone/>
            </a:pPr>
            <a:endParaRPr lang="en-US" sz="2000">
              <a:solidFill>
                <a:schemeClr val="bg2">
                  <a:lumMod val="25000"/>
                </a:schemeClr>
              </a:solidFill>
              <a:latin typeface="Helvetica" pitchFamily="2" charset="0"/>
              <a:ea typeface="Helvetica Neue" panose="02000503000000020004" pitchFamily="2" charset="0"/>
              <a:cs typeface="Helvetica"/>
            </a:endParaRPr>
          </a:p>
          <a:p>
            <a:pPr lvl="1"/>
            <a:endParaRPr lang="en-US" sz="2000">
              <a:solidFill>
                <a:schemeClr val="bg2">
                  <a:lumMod val="25000"/>
                </a:schemeClr>
              </a:solidFill>
              <a:latin typeface="Helvetica" pitchFamily="2" charset="0"/>
              <a:ea typeface="Helvetica Neue" panose="02000503000000020004" pitchFamily="2" charset="0"/>
              <a:cs typeface="Helvetica"/>
            </a:endParaRPr>
          </a:p>
        </p:txBody>
      </p:sp>
      <p:pic>
        <p:nvPicPr>
          <p:cNvPr id="6" name="Picture 5">
            <a:extLst>
              <a:ext uri="{FF2B5EF4-FFF2-40B4-BE49-F238E27FC236}">
                <a16:creationId xmlns:a16="http://schemas.microsoft.com/office/drawing/2014/main" id="{48130D7A-19A3-7725-6E48-4CAFDD313435}"/>
              </a:ext>
            </a:extLst>
          </p:cNvPr>
          <p:cNvPicPr>
            <a:picLocks noChangeAspect="1"/>
          </p:cNvPicPr>
          <p:nvPr/>
        </p:nvPicPr>
        <p:blipFill>
          <a:blip r:embed="rId2"/>
          <a:stretch>
            <a:fillRect/>
          </a:stretch>
        </p:blipFill>
        <p:spPr>
          <a:xfrm>
            <a:off x="11373678" y="6127267"/>
            <a:ext cx="685800" cy="596900"/>
          </a:xfrm>
          <a:prstGeom prst="rect">
            <a:avLst/>
          </a:prstGeom>
        </p:spPr>
      </p:pic>
    </p:spTree>
    <p:extLst>
      <p:ext uri="{BB962C8B-B14F-4D97-AF65-F5344CB8AC3E}">
        <p14:creationId xmlns:p14="http://schemas.microsoft.com/office/powerpoint/2010/main" val="328627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p:txBody>
          <a:bodyPr/>
          <a:lstStyle/>
          <a:p>
            <a:pPr algn="ctr"/>
            <a:r>
              <a:rPr lang="en-US" b="1">
                <a:solidFill>
                  <a:srgbClr val="E36436"/>
                </a:solidFill>
                <a:latin typeface="Helvetica"/>
                <a:ea typeface="Helvetica Neue" panose="02000503000000020004" pitchFamily="2" charset="0"/>
                <a:cs typeface="Helvetica Neue" panose="02000503000000020004" pitchFamily="2" charset="0"/>
              </a:rPr>
              <a:t>FY 2024 Accomplishments</a:t>
            </a: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1"/>
          </p:nvPr>
        </p:nvSpPr>
        <p:spPr>
          <a:xfrm>
            <a:off x="837093" y="1566833"/>
            <a:ext cx="10528875" cy="5013216"/>
          </a:xfrm>
        </p:spPr>
        <p:txBody>
          <a:bodyPr vert="horz" lIns="91440" tIns="45720" rIns="91440" bIns="45720" rtlCol="0" anchor="t">
            <a:normAutofit/>
          </a:bodyPr>
          <a:lstStyle/>
          <a:p>
            <a:r>
              <a:rPr lang="en-US" sz="2400" b="1">
                <a:solidFill>
                  <a:schemeClr val="bg2">
                    <a:lumMod val="25000"/>
                  </a:schemeClr>
                </a:solidFill>
                <a:latin typeface="Helvetica"/>
                <a:ea typeface="Helvetica Neue" panose="02000503000000020004" pitchFamily="2" charset="0"/>
                <a:cs typeface="Helvetica Neue" panose="02000503000000020004" pitchFamily="2" charset="0"/>
              </a:rPr>
              <a:t>Priority 3: Elevate the Reputation and Visibility of SHSU</a:t>
            </a:r>
          </a:p>
          <a:p>
            <a:pPr lvl="1"/>
            <a:endParaRPr lang="en-US" sz="2000" b="1">
              <a:solidFill>
                <a:schemeClr val="bg2">
                  <a:lumMod val="25000"/>
                </a:schemeClr>
              </a:solidFill>
              <a:latin typeface="Helvetica"/>
              <a:ea typeface="Helvetica Neue" panose="02000503000000020004" pitchFamily="2" charset="0"/>
              <a:cs typeface="Helvetica Neue" panose="02000503000000020004" pitchFamily="2" charset="0"/>
            </a:endParaRPr>
          </a:p>
          <a:p>
            <a:pPr lvl="1"/>
            <a:r>
              <a:rPr lang="en-US" sz="2000">
                <a:solidFill>
                  <a:schemeClr val="bg2">
                    <a:lumMod val="25000"/>
                  </a:schemeClr>
                </a:solidFill>
                <a:latin typeface="Helvetica"/>
                <a:ea typeface="Helvetica Neue" panose="02000503000000020004" pitchFamily="2" charset="0"/>
                <a:cs typeface="Helvetica Neue" panose="02000503000000020004" pitchFamily="2" charset="0"/>
              </a:rPr>
              <a:t>Houston Endowment EPP continuous improvement model  </a:t>
            </a:r>
          </a:p>
          <a:p>
            <a:pPr lvl="1"/>
            <a:r>
              <a:rPr lang="en-US" sz="2000">
                <a:solidFill>
                  <a:schemeClr val="bg2">
                    <a:lumMod val="25000"/>
                  </a:schemeClr>
                </a:solidFill>
                <a:latin typeface="Helvetica"/>
                <a:ea typeface="Helvetica Neue" panose="02000503000000020004" pitchFamily="2" charset="0"/>
                <a:cs typeface="Helvetica Neue" panose="02000503000000020004" pitchFamily="2" charset="0"/>
              </a:rPr>
              <a:t>School Librarian of the Year Amanda Chacon</a:t>
            </a:r>
          </a:p>
          <a:p>
            <a:pPr lvl="1"/>
            <a:r>
              <a:rPr lang="en-US" sz="2000">
                <a:solidFill>
                  <a:schemeClr val="bg2">
                    <a:lumMod val="25000"/>
                  </a:schemeClr>
                </a:solidFill>
                <a:latin typeface="Helvetica"/>
                <a:ea typeface="Helvetica Neue" panose="02000503000000020004" pitchFamily="2" charset="0"/>
                <a:cs typeface="Helvetica Neue" panose="02000503000000020004" pitchFamily="2" charset="0"/>
              </a:rPr>
              <a:t>Feature panelist for State Board of Education review on</a:t>
            </a:r>
          </a:p>
          <a:p>
            <a:pPr marL="457200" lvl="1" indent="0">
              <a:buNone/>
            </a:pPr>
            <a:r>
              <a:rPr lang="en-US" sz="2000">
                <a:solidFill>
                  <a:schemeClr val="bg2">
                    <a:lumMod val="25000"/>
                  </a:schemeClr>
                </a:solidFill>
                <a:latin typeface="Helvetica"/>
                <a:ea typeface="Helvetica Neue" panose="02000503000000020004" pitchFamily="2" charset="0"/>
                <a:cs typeface="Helvetica Neue" panose="02000503000000020004" pitchFamily="2" charset="0"/>
              </a:rPr>
              <a:t>high quality residency opportunities and on EPP</a:t>
            </a:r>
          </a:p>
          <a:p>
            <a:pPr marL="457200" lvl="1" indent="0">
              <a:buNone/>
            </a:pPr>
            <a:r>
              <a:rPr lang="en-US" sz="2000">
                <a:solidFill>
                  <a:schemeClr val="bg2">
                    <a:lumMod val="25000"/>
                  </a:schemeClr>
                </a:solidFill>
                <a:latin typeface="Helvetica"/>
                <a:ea typeface="Helvetica Neue" panose="02000503000000020004" pitchFamily="2" charset="0"/>
                <a:cs typeface="Helvetica Neue" panose="02000503000000020004" pitchFamily="2" charset="0"/>
              </a:rPr>
              <a:t>continuous improvement models for Texas</a:t>
            </a:r>
          </a:p>
          <a:p>
            <a:pPr lvl="1"/>
            <a:r>
              <a:rPr lang="en-US" sz="2000">
                <a:solidFill>
                  <a:schemeClr val="bg2">
                    <a:lumMod val="25000"/>
                  </a:schemeClr>
                </a:solidFill>
                <a:latin typeface="Helvetica"/>
                <a:ea typeface="Helvetica Neue" panose="02000503000000020004" pitchFamily="2" charset="0"/>
                <a:cs typeface="Helvetica Neue" panose="02000503000000020004" pitchFamily="2" charset="0"/>
              </a:rPr>
              <a:t>SHSU Charter School – </a:t>
            </a:r>
            <a:endParaRPr lang="en-US" sz="2000">
              <a:solidFill>
                <a:schemeClr val="bg2">
                  <a:lumMod val="25000"/>
                </a:schemeClr>
              </a:solidFill>
              <a:latin typeface="Helvetica Neue"/>
              <a:ea typeface="Calibri" panose="020F0502020204030204"/>
              <a:cs typeface="Calibri" panose="020F0502020204030204"/>
            </a:endParaRPr>
          </a:p>
          <a:p>
            <a:pPr lvl="2">
              <a:buFont typeface="Wingdings" panose="020B0604020202020204" pitchFamily="34" charset="0"/>
              <a:buChar char="§"/>
            </a:pPr>
            <a:r>
              <a:rPr lang="en-US" sz="1800">
                <a:solidFill>
                  <a:schemeClr val="bg2">
                    <a:lumMod val="25000"/>
                  </a:schemeClr>
                </a:solidFill>
                <a:latin typeface="Helvetica"/>
                <a:ea typeface="Helvetica Neue" panose="02000503000000020004" pitchFamily="2" charset="0"/>
                <a:cs typeface="Helvetica Neue" panose="02000503000000020004" pitchFamily="2" charset="0"/>
              </a:rPr>
              <a:t>500 students, paid residencies, new superintendent</a:t>
            </a:r>
            <a:endParaRPr lang="en-US" sz="1800">
              <a:solidFill>
                <a:schemeClr val="bg2">
                  <a:lumMod val="25000"/>
                </a:schemeClr>
              </a:solidFill>
              <a:ea typeface="+mn-lt"/>
              <a:cs typeface="+mn-lt"/>
            </a:endParaRPr>
          </a:p>
          <a:p>
            <a:pPr lvl="1"/>
            <a:r>
              <a:rPr lang="en-US" sz="2000">
                <a:solidFill>
                  <a:schemeClr val="bg2">
                    <a:lumMod val="25000"/>
                  </a:schemeClr>
                </a:solidFill>
                <a:latin typeface="Helvetica"/>
                <a:ea typeface="Helvetica Neue" panose="02000503000000020004" pitchFamily="2" charset="0"/>
                <a:cs typeface="Calibri"/>
              </a:rPr>
              <a:t>CARES successes -</a:t>
            </a:r>
          </a:p>
          <a:p>
            <a:pPr lvl="2">
              <a:buFont typeface="Wingdings" panose="020B0604020202020204" pitchFamily="34" charset="0"/>
              <a:buChar char="§"/>
            </a:pPr>
            <a:r>
              <a:rPr lang="en-US" sz="1800">
                <a:solidFill>
                  <a:schemeClr val="bg2">
                    <a:lumMod val="25000"/>
                  </a:schemeClr>
                </a:solidFill>
                <a:latin typeface="Helvetica"/>
                <a:ea typeface="Helvetica Neue" panose="02000503000000020004" pitchFamily="2" charset="0"/>
                <a:cs typeface="Calibri"/>
              </a:rPr>
              <a:t>$1.5M with Texas School Safety Center for priority development</a:t>
            </a:r>
          </a:p>
          <a:p>
            <a:pPr lvl="2">
              <a:buFont typeface="Wingdings" panose="020B0604020202020204" pitchFamily="34" charset="0"/>
              <a:buChar char="§"/>
            </a:pPr>
            <a:r>
              <a:rPr lang="en-US" sz="1800">
                <a:solidFill>
                  <a:schemeClr val="bg2">
                    <a:lumMod val="25000"/>
                  </a:schemeClr>
                </a:solidFill>
                <a:latin typeface="Helvetica"/>
                <a:ea typeface="Helvetica Neue" panose="02000503000000020004" pitchFamily="2" charset="0"/>
                <a:cs typeface="Calibri"/>
              </a:rPr>
              <a:t>Final stages of DSHS grant for $6.5M, across 4 colleges</a:t>
            </a:r>
          </a:p>
          <a:p>
            <a:pPr lvl="2">
              <a:buFont typeface="Wingdings" panose="020B0604020202020204" pitchFamily="34" charset="0"/>
              <a:buChar char="§"/>
            </a:pPr>
            <a:r>
              <a:rPr lang="en-US" sz="1800">
                <a:solidFill>
                  <a:schemeClr val="bg2">
                    <a:lumMod val="25000"/>
                  </a:schemeClr>
                </a:solidFill>
                <a:latin typeface="Helvetica"/>
                <a:ea typeface="Helvetica Neue" panose="02000503000000020004" pitchFamily="2" charset="0"/>
                <a:cs typeface="Calibri"/>
              </a:rPr>
              <a:t>Commercialization of crisis response leadership training</a:t>
            </a:r>
          </a:p>
          <a:p>
            <a:pPr lvl="2">
              <a:buFont typeface="Wingdings" panose="020B0604020202020204" pitchFamily="34" charset="0"/>
              <a:buChar char="§"/>
            </a:pPr>
            <a:endParaRPr lang="en-US" sz="1600">
              <a:solidFill>
                <a:srgbClr val="3B3838"/>
              </a:solidFill>
              <a:latin typeface="Helvetica"/>
              <a:ea typeface="Helvetica Neue" panose="02000503000000020004" pitchFamily="2" charset="0"/>
              <a:cs typeface="Calibri"/>
            </a:endParaRPr>
          </a:p>
          <a:p>
            <a:pPr lvl="1"/>
            <a:endParaRPr lang="en-US" sz="2000">
              <a:solidFill>
                <a:srgbClr val="3B3838"/>
              </a:solidFill>
              <a:latin typeface="Helvetica"/>
              <a:ea typeface="Helvetica Neue" panose="02000503000000020004" pitchFamily="2" charset="0"/>
              <a:cs typeface="Calibri"/>
            </a:endParaRPr>
          </a:p>
          <a:p>
            <a:pPr lvl="1"/>
            <a:endParaRPr lang="en-US" sz="2000">
              <a:solidFill>
                <a:srgbClr val="000000"/>
              </a:solidFill>
              <a:latin typeface="Calibri"/>
              <a:ea typeface="Helvetica Neue" panose="02000503000000020004" pitchFamily="2" charset="0"/>
              <a:cs typeface="Calibri"/>
            </a:endParaRPr>
          </a:p>
        </p:txBody>
      </p:sp>
      <p:pic>
        <p:nvPicPr>
          <p:cNvPr id="6" name="Picture 5">
            <a:extLst>
              <a:ext uri="{FF2B5EF4-FFF2-40B4-BE49-F238E27FC236}">
                <a16:creationId xmlns:a16="http://schemas.microsoft.com/office/drawing/2014/main" id="{48130D7A-19A3-7725-6E48-4CAFDD313435}"/>
              </a:ext>
            </a:extLst>
          </p:cNvPr>
          <p:cNvPicPr>
            <a:picLocks noChangeAspect="1"/>
          </p:cNvPicPr>
          <p:nvPr/>
        </p:nvPicPr>
        <p:blipFill>
          <a:blip r:embed="rId2"/>
          <a:stretch>
            <a:fillRect/>
          </a:stretch>
        </p:blipFill>
        <p:spPr>
          <a:xfrm>
            <a:off x="11373678" y="6127267"/>
            <a:ext cx="685800" cy="596900"/>
          </a:xfrm>
          <a:prstGeom prst="rect">
            <a:avLst/>
          </a:prstGeom>
        </p:spPr>
      </p:pic>
      <p:pic>
        <p:nvPicPr>
          <p:cNvPr id="4" name="Picture 3" descr="A person standing in a library&#10;&#10;Description automatically generated">
            <a:extLst>
              <a:ext uri="{FF2B5EF4-FFF2-40B4-BE49-F238E27FC236}">
                <a16:creationId xmlns:a16="http://schemas.microsoft.com/office/drawing/2014/main" id="{450EF7BE-F750-4DEF-18EF-95C92BF27046}"/>
              </a:ext>
            </a:extLst>
          </p:cNvPr>
          <p:cNvPicPr>
            <a:picLocks noChangeAspect="1"/>
          </p:cNvPicPr>
          <p:nvPr/>
        </p:nvPicPr>
        <p:blipFill>
          <a:blip r:embed="rId3"/>
          <a:stretch>
            <a:fillRect/>
          </a:stretch>
        </p:blipFill>
        <p:spPr>
          <a:xfrm>
            <a:off x="8649301" y="2009732"/>
            <a:ext cx="3293095" cy="4114800"/>
          </a:xfrm>
          <a:prstGeom prst="rect">
            <a:avLst/>
          </a:prstGeom>
        </p:spPr>
      </p:pic>
    </p:spTree>
    <p:extLst>
      <p:ext uri="{BB962C8B-B14F-4D97-AF65-F5344CB8AC3E}">
        <p14:creationId xmlns:p14="http://schemas.microsoft.com/office/powerpoint/2010/main" val="320473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p:txBody>
          <a:bodyPr/>
          <a:lstStyle/>
          <a:p>
            <a:pPr algn="ctr"/>
            <a:r>
              <a:rPr lang="en-US" b="1">
                <a:solidFill>
                  <a:srgbClr val="E36436"/>
                </a:solidFill>
                <a:latin typeface="Helvetica"/>
                <a:ea typeface="Helvetica Neue" panose="02000503000000020004" pitchFamily="2" charset="0"/>
                <a:cs typeface="Helvetica Neue" panose="02000503000000020004" pitchFamily="2" charset="0"/>
              </a:rPr>
              <a:t>FY 2024 Accomplishments</a:t>
            </a: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1"/>
          </p:nvPr>
        </p:nvSpPr>
        <p:spPr>
          <a:xfrm>
            <a:off x="833759" y="1739361"/>
            <a:ext cx="10539918" cy="4416660"/>
          </a:xfrm>
        </p:spPr>
        <p:txBody>
          <a:bodyPr vert="horz" lIns="91440" tIns="45720" rIns="91440" bIns="45720" rtlCol="0" anchor="t">
            <a:normAutofit/>
          </a:bodyPr>
          <a:lstStyle/>
          <a:p>
            <a:r>
              <a:rPr lang="en-US" sz="2400" b="1">
                <a:solidFill>
                  <a:schemeClr val="bg2">
                    <a:lumMod val="25000"/>
                  </a:schemeClr>
                </a:solidFill>
                <a:latin typeface="Helvetica"/>
                <a:ea typeface="Helvetica Neue" panose="02000503000000020004" pitchFamily="2" charset="0"/>
                <a:cs typeface="Helvetica Neue" panose="02000503000000020004" pitchFamily="2" charset="0"/>
              </a:rPr>
              <a:t>Priority 4: Expand and Elevate our Service to the State and Beyond</a:t>
            </a:r>
          </a:p>
          <a:p>
            <a:pPr lvl="1"/>
            <a:r>
              <a:rPr lang="en-US" sz="2000">
                <a:solidFill>
                  <a:schemeClr val="bg2">
                    <a:lumMod val="25000"/>
                  </a:schemeClr>
                </a:solidFill>
                <a:latin typeface="Helvetica"/>
                <a:ea typeface="Helvetica Neue" panose="02000503000000020004" pitchFamily="2" charset="0"/>
                <a:cs typeface="Helvetica Neue" panose="02000503000000020004" pitchFamily="2" charset="0"/>
              </a:rPr>
              <a:t>Launched high quality Alternative Education Certification (ACP) to help meet extensive state-wide teacher shortage</a:t>
            </a:r>
          </a:p>
          <a:p>
            <a:pPr lvl="1"/>
            <a:r>
              <a:rPr lang="en-US" sz="2000">
                <a:solidFill>
                  <a:schemeClr val="bg2">
                    <a:lumMod val="25000"/>
                  </a:schemeClr>
                </a:solidFill>
                <a:latin typeface="Helvetica"/>
                <a:ea typeface="Helvetica Neue" panose="02000503000000020004" pitchFamily="2" charset="0"/>
                <a:cs typeface="Helvetica Neue" panose="02000503000000020004" pitchFamily="2" charset="0"/>
              </a:rPr>
              <a:t>Received $5.2M grant focused on preparation of mental health professionals in school settings</a:t>
            </a:r>
          </a:p>
          <a:p>
            <a:pPr lvl="1"/>
            <a:r>
              <a:rPr lang="en-US" sz="2000">
                <a:solidFill>
                  <a:schemeClr val="bg2">
                    <a:lumMod val="25000"/>
                  </a:schemeClr>
                </a:solidFill>
                <a:latin typeface="Helvetica"/>
                <a:ea typeface="Helvetica Neue" panose="02000503000000020004" pitchFamily="2" charset="0"/>
                <a:cs typeface="Helvetica Neue" panose="02000503000000020004" pitchFamily="2" charset="0"/>
              </a:rPr>
              <a:t>Piloted statewide Effective Educator Preparation framework model and served as invited panel to State Board with feedback</a:t>
            </a:r>
          </a:p>
          <a:p>
            <a:pPr lvl="1"/>
            <a:r>
              <a:rPr lang="en-US" sz="2000">
                <a:latin typeface="Helvetica"/>
                <a:ea typeface="Helvetica Neue" panose="02000503000000020004" pitchFamily="2" charset="0"/>
                <a:cs typeface="Helvetica Neue" panose="02000503000000020004" pitchFamily="2" charset="0"/>
              </a:rPr>
              <a:t>Developed statewide model for teacher </a:t>
            </a:r>
          </a:p>
          <a:p>
            <a:pPr marL="914400" lvl="2" indent="0">
              <a:buNone/>
            </a:pPr>
            <a:r>
              <a:rPr lang="en-US" sz="1800">
                <a:latin typeface="Helvetica"/>
                <a:ea typeface="Helvetica Neue" panose="02000503000000020004" pitchFamily="2" charset="0"/>
                <a:cs typeface="Helvetica Neue" panose="02000503000000020004" pitchFamily="2" charset="0"/>
              </a:rPr>
              <a:t>performance-based assessment </a:t>
            </a:r>
            <a:endParaRPr lang="en-US" sz="1800">
              <a:cs typeface="Calibri"/>
            </a:endParaRPr>
          </a:p>
          <a:p>
            <a:pPr lvl="1"/>
            <a:r>
              <a:rPr lang="en-US" sz="2000">
                <a:solidFill>
                  <a:schemeClr val="bg2">
                    <a:lumMod val="25000"/>
                  </a:schemeClr>
                </a:solidFill>
                <a:latin typeface="Helvetica"/>
                <a:ea typeface="Helvetica Neue" panose="02000503000000020004" pitchFamily="2" charset="0"/>
                <a:cs typeface="Helvetica Neue" panose="02000503000000020004" pitchFamily="2" charset="0"/>
              </a:rPr>
              <a:t>Jack Staggs Counseling Clinics provided</a:t>
            </a:r>
            <a:r>
              <a:rPr lang="en-US" sz="1800">
                <a:solidFill>
                  <a:schemeClr val="bg2">
                    <a:lumMod val="25000"/>
                  </a:schemeClr>
                </a:solidFill>
                <a:latin typeface="Helvetica"/>
                <a:ea typeface="Helvetica Neue" panose="02000503000000020004" pitchFamily="2" charset="0"/>
                <a:cs typeface="Helvetica Neue" panose="02000503000000020004" pitchFamily="2" charset="0"/>
              </a:rPr>
              <a:t> </a:t>
            </a:r>
            <a:r>
              <a:rPr lang="en-US" sz="1800">
                <a:latin typeface="Helvetica"/>
                <a:ea typeface="Helvetica Neue" panose="02000503000000020004" pitchFamily="2" charset="0"/>
                <a:cs typeface="Helvetica Neue" panose="02000503000000020004" pitchFamily="2" charset="0"/>
              </a:rPr>
              <a:t>3055 </a:t>
            </a:r>
          </a:p>
          <a:p>
            <a:pPr marL="457200" lvl="1" indent="0">
              <a:buNone/>
            </a:pPr>
            <a:r>
              <a:rPr lang="en-US" sz="1800">
                <a:latin typeface="Helvetica"/>
                <a:ea typeface="Helvetica Neue" panose="02000503000000020004" pitchFamily="2" charset="0"/>
                <a:cs typeface="Helvetica Neue" panose="02000503000000020004" pitchFamily="2" charset="0"/>
              </a:rPr>
              <a:t>  hours of services to 326 unduplicated clients</a:t>
            </a:r>
            <a:endParaRPr lang="en-US" sz="1800">
              <a:cs typeface="Calibri" panose="020F0502020204030204"/>
            </a:endParaRPr>
          </a:p>
          <a:p>
            <a:pPr lvl="1"/>
            <a:r>
              <a:rPr lang="en-US" sz="2000">
                <a:solidFill>
                  <a:schemeClr val="bg2">
                    <a:lumMod val="25000"/>
                  </a:schemeClr>
                </a:solidFill>
                <a:latin typeface="Helvetica"/>
                <a:ea typeface="Helvetica Neue" panose="02000503000000020004" pitchFamily="2" charset="0"/>
                <a:cs typeface="Helvetica Neue" panose="02000503000000020004" pitchFamily="2" charset="0"/>
              </a:rPr>
              <a:t>Rose Brock named National Book Award Judge</a:t>
            </a:r>
            <a:endParaRPr lang="en-US" sz="200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pPr marL="457200" lvl="1" indent="0">
              <a:buNone/>
            </a:pPr>
            <a:r>
              <a:rPr lang="en-US" sz="2000">
                <a:solidFill>
                  <a:schemeClr val="bg2">
                    <a:lumMod val="25000"/>
                  </a:schemeClr>
                </a:solidFill>
                <a:latin typeface="Helvetica"/>
                <a:ea typeface="Helvetica Neue" panose="02000503000000020004" pitchFamily="2" charset="0"/>
                <a:cs typeface="Helvetica Neue" panose="02000503000000020004" pitchFamily="2" charset="0"/>
              </a:rPr>
              <a:t>    </a:t>
            </a:r>
          </a:p>
        </p:txBody>
      </p:sp>
      <p:pic>
        <p:nvPicPr>
          <p:cNvPr id="6" name="Picture 5">
            <a:extLst>
              <a:ext uri="{FF2B5EF4-FFF2-40B4-BE49-F238E27FC236}">
                <a16:creationId xmlns:a16="http://schemas.microsoft.com/office/drawing/2014/main" id="{48130D7A-19A3-7725-6E48-4CAFDD313435}"/>
              </a:ext>
            </a:extLst>
          </p:cNvPr>
          <p:cNvPicPr>
            <a:picLocks noChangeAspect="1"/>
          </p:cNvPicPr>
          <p:nvPr/>
        </p:nvPicPr>
        <p:blipFill>
          <a:blip r:embed="rId2"/>
          <a:stretch>
            <a:fillRect/>
          </a:stretch>
        </p:blipFill>
        <p:spPr>
          <a:xfrm>
            <a:off x="11373678" y="6127267"/>
            <a:ext cx="685800" cy="596900"/>
          </a:xfrm>
          <a:prstGeom prst="rect">
            <a:avLst/>
          </a:prstGeom>
        </p:spPr>
      </p:pic>
      <p:pic>
        <p:nvPicPr>
          <p:cNvPr id="4" name="Picture 3" descr="A collage of people&amp;#39;s faces&#10;&#10;Description automatically generated">
            <a:extLst>
              <a:ext uri="{FF2B5EF4-FFF2-40B4-BE49-F238E27FC236}">
                <a16:creationId xmlns:a16="http://schemas.microsoft.com/office/drawing/2014/main" id="{A692BB3F-8375-5763-47A7-BA2AC77666FB}"/>
              </a:ext>
            </a:extLst>
          </p:cNvPr>
          <p:cNvPicPr>
            <a:picLocks noChangeAspect="1"/>
          </p:cNvPicPr>
          <p:nvPr/>
        </p:nvPicPr>
        <p:blipFill>
          <a:blip r:embed="rId3"/>
          <a:stretch>
            <a:fillRect/>
          </a:stretch>
        </p:blipFill>
        <p:spPr>
          <a:xfrm>
            <a:off x="7149322" y="3809999"/>
            <a:ext cx="4463811" cy="2616680"/>
          </a:xfrm>
          <a:prstGeom prst="rect">
            <a:avLst/>
          </a:prstGeom>
        </p:spPr>
      </p:pic>
    </p:spTree>
    <p:extLst>
      <p:ext uri="{BB962C8B-B14F-4D97-AF65-F5344CB8AC3E}">
        <p14:creationId xmlns:p14="http://schemas.microsoft.com/office/powerpoint/2010/main" val="311377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54BCC-07D6-5034-595E-EA0B2551C089}"/>
            </a:ext>
          </a:extLst>
        </p:cNvPr>
        <p:cNvGrpSpPr/>
        <p:nvPr/>
      </p:nvGrpSpPr>
      <p:grpSpPr>
        <a:xfrm>
          <a:off x="0" y="0"/>
          <a:ext cx="0" cy="0"/>
          <a:chOff x="0" y="0"/>
          <a:chExt cx="0" cy="0"/>
        </a:xfrm>
      </p:grpSpPr>
      <p:graphicFrame>
        <p:nvGraphicFramePr>
          <p:cNvPr id="7" name="Table 3">
            <a:extLst>
              <a:ext uri="{FF2B5EF4-FFF2-40B4-BE49-F238E27FC236}">
                <a16:creationId xmlns:a16="http://schemas.microsoft.com/office/drawing/2014/main" id="{36544537-0874-9962-A4E6-AB420D7A3929}"/>
              </a:ext>
            </a:extLst>
          </p:cNvPr>
          <p:cNvGraphicFramePr>
            <a:graphicFrameLocks noGrp="1"/>
          </p:cNvGraphicFramePr>
          <p:nvPr>
            <p:ph idx="4294967295"/>
            <p:extLst>
              <p:ext uri="{D42A27DB-BD31-4B8C-83A1-F6EECF244321}">
                <p14:modId xmlns:p14="http://schemas.microsoft.com/office/powerpoint/2010/main" val="800846618"/>
              </p:ext>
            </p:extLst>
          </p:nvPr>
        </p:nvGraphicFramePr>
        <p:xfrm>
          <a:off x="978243" y="1338648"/>
          <a:ext cx="10374456" cy="4927917"/>
        </p:xfrm>
        <a:graphic>
          <a:graphicData uri="http://schemas.openxmlformats.org/drawingml/2006/table">
            <a:tbl>
              <a:tblPr firstRow="1" bandRow="1">
                <a:tableStyleId>{8A107856-5554-42FB-B03E-39F5DBC370BA}</a:tableStyleId>
              </a:tblPr>
              <a:tblGrid>
                <a:gridCol w="10374456">
                  <a:extLst>
                    <a:ext uri="{9D8B030D-6E8A-4147-A177-3AD203B41FA5}">
                      <a16:colId xmlns:a16="http://schemas.microsoft.com/office/drawing/2014/main" val="2981795826"/>
                    </a:ext>
                  </a:extLst>
                </a:gridCol>
              </a:tblGrid>
              <a:tr h="2388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1200">
                          <a:solidFill>
                            <a:srgbClr val="000000"/>
                          </a:solidFill>
                        </a:rPr>
                        <a:t>Statement:</a:t>
                      </a:r>
                    </a:p>
                    <a:p>
                      <a:pPr marL="0" marR="0" lvl="0" indent="0" algn="l" rtl="0" eaLnBrk="1" fontAlgn="auto" latinLnBrk="0" hangingPunct="1">
                        <a:lnSpc>
                          <a:spcPct val="100000"/>
                        </a:lnSpc>
                        <a:spcBef>
                          <a:spcPts val="0"/>
                        </a:spcBef>
                        <a:spcAft>
                          <a:spcPts val="0"/>
                        </a:spcAft>
                        <a:buClrTx/>
                        <a:buSzTx/>
                        <a:buFontTx/>
                        <a:buNone/>
                      </a:pPr>
                      <a:r>
                        <a:rPr lang="en-US" sz="1900" b="0" kern="1200">
                          <a:solidFill>
                            <a:srgbClr val="000000"/>
                          </a:solidFill>
                        </a:rPr>
                        <a:t>The College of Education plans to continue</a:t>
                      </a:r>
                      <a:r>
                        <a:rPr lang="en-US" sz="1900" b="0" i="0" u="none" strike="noStrike" kern="1200" noProof="0">
                          <a:solidFill>
                            <a:schemeClr val="tx1"/>
                          </a:solidFill>
                          <a:latin typeface="Calibri"/>
                        </a:rPr>
                        <a:t> seeking external funding and grant opportunities to support students and programs, </a:t>
                      </a:r>
                      <a:r>
                        <a:rPr lang="en-US" sz="1900" b="0" kern="1200">
                          <a:solidFill>
                            <a:schemeClr val="tx1"/>
                          </a:solidFill>
                        </a:rPr>
                        <a:t>as this action increases overall capacity and has a direct positive impact on students and partners.</a:t>
                      </a:r>
                      <a:r>
                        <a:rPr lang="en-US" sz="1900" b="0" kern="1200">
                          <a:solidFill>
                            <a:srgbClr val="000000"/>
                          </a:solidFill>
                        </a:rPr>
                        <a:t> This action aligns wit</a:t>
                      </a:r>
                      <a:r>
                        <a:rPr lang="en-US" sz="1900" b="0" kern="1200">
                          <a:solidFill>
                            <a:schemeClr val="tx1"/>
                          </a:solidFill>
                        </a:rPr>
                        <a:t>h prioritizing student success, student access and recruiting, retaining, graduating, and empowering students to drive sustainable growth; and will have measurable impact in comparing trends of external funding to enrollment and retention rates in achieving enrollment.</a:t>
                      </a:r>
                    </a:p>
                    <a:p>
                      <a:endParaRPr lang="en-US">
                        <a:solidFill>
                          <a:srgbClr val="000000"/>
                        </a:solidFill>
                        <a:latin typeface="Aptos" panose="020B0004020202020204" pitchFamily="34" charset="0"/>
                      </a:endParaRPr>
                    </a:p>
                  </a:txBody>
                  <a:tcPr/>
                </a:tc>
                <a:extLst>
                  <a:ext uri="{0D108BD9-81ED-4DB2-BD59-A6C34878D82A}">
                    <a16:rowId xmlns:a16="http://schemas.microsoft.com/office/drawing/2014/main" val="2868645737"/>
                  </a:ext>
                </a:extLst>
              </a:tr>
              <a:tr h="1524000">
                <a:tc>
                  <a:txBody>
                    <a:bodyPr/>
                    <a:lstStyle/>
                    <a:p>
                      <a:pPr marL="0" algn="l" defTabSz="914400" rtl="0" eaLnBrk="1" latinLnBrk="0" hangingPunct="1"/>
                      <a:r>
                        <a:rPr lang="en-US" sz="1900" b="1" kern="1200">
                          <a:solidFill>
                            <a:srgbClr val="000000"/>
                          </a:solidFill>
                        </a:rPr>
                        <a:t>Supporting Data:</a:t>
                      </a:r>
                    </a:p>
                    <a:p>
                      <a:pPr lvl="0">
                        <a:buNone/>
                      </a:pPr>
                      <a:r>
                        <a:rPr lang="en-US" sz="1900" b="0" i="0" u="none" strike="noStrike" noProof="0">
                          <a:solidFill>
                            <a:srgbClr val="000000"/>
                          </a:solidFill>
                          <a:latin typeface="Calibri"/>
                        </a:rPr>
                        <a:t>6 current awards over $1M; $17.5M in pending grant applications; active applications for ISD Grow Your Own programs; 90 students awarded a total of $662,551 of scholarships in FY24 from active grants.</a:t>
                      </a:r>
                    </a:p>
                    <a:p>
                      <a:pPr lvl="0">
                        <a:buNone/>
                      </a:pPr>
                      <a:endParaRPr lang="en-US" sz="1900" b="0" i="0" u="none" strike="noStrike" noProof="0">
                        <a:solidFill>
                          <a:srgbClr val="000000"/>
                        </a:solidFill>
                        <a:latin typeface="Calibri"/>
                      </a:endParaRPr>
                    </a:p>
                    <a:p>
                      <a:endParaRPr lang="en-US" b="1">
                        <a:solidFill>
                          <a:srgbClr val="000000"/>
                        </a:solidFill>
                      </a:endParaRPr>
                    </a:p>
                  </a:txBody>
                  <a:tcPr/>
                </a:tc>
                <a:extLst>
                  <a:ext uri="{0D108BD9-81ED-4DB2-BD59-A6C34878D82A}">
                    <a16:rowId xmlns:a16="http://schemas.microsoft.com/office/drawing/2014/main" val="3433750713"/>
                  </a:ext>
                </a:extLst>
              </a:tr>
              <a:tr h="1011237">
                <a:tc>
                  <a:txBody>
                    <a:bodyPr/>
                    <a:lstStyle/>
                    <a:p>
                      <a:r>
                        <a:rPr lang="en-US" sz="1900" b="1" kern="1200">
                          <a:solidFill>
                            <a:srgbClr val="000000"/>
                          </a:solidFill>
                        </a:rPr>
                        <a:t>Resources / Collaborations Required:</a:t>
                      </a:r>
                    </a:p>
                    <a:p>
                      <a:r>
                        <a:rPr lang="en-US" b="0">
                          <a:solidFill>
                            <a:srgbClr val="000000"/>
                          </a:solidFill>
                        </a:rPr>
                        <a:t>No additional funding required</a:t>
                      </a:r>
                    </a:p>
                    <a:p>
                      <a:endParaRPr lang="en-US" b="1">
                        <a:solidFill>
                          <a:srgbClr val="000000"/>
                        </a:solidFill>
                        <a:latin typeface="Aptos" panose="020B0004020202020204" pitchFamily="34" charset="0"/>
                      </a:endParaRPr>
                    </a:p>
                  </a:txBody>
                  <a:tcPr/>
                </a:tc>
                <a:extLst>
                  <a:ext uri="{0D108BD9-81ED-4DB2-BD59-A6C34878D82A}">
                    <a16:rowId xmlns:a16="http://schemas.microsoft.com/office/drawing/2014/main" val="3152870144"/>
                  </a:ext>
                </a:extLst>
              </a:tr>
            </a:tbl>
          </a:graphicData>
        </a:graphic>
      </p:graphicFrame>
      <p:sp>
        <p:nvSpPr>
          <p:cNvPr id="2" name="Title 1">
            <a:extLst>
              <a:ext uri="{FF2B5EF4-FFF2-40B4-BE49-F238E27FC236}">
                <a16:creationId xmlns:a16="http://schemas.microsoft.com/office/drawing/2014/main" id="{562BFA7D-BFDE-FF46-A038-0DCFC2D8D2A5}"/>
              </a:ext>
            </a:extLst>
          </p:cNvPr>
          <p:cNvSpPr txBox="1">
            <a:spLocks/>
          </p:cNvSpPr>
          <p:nvPr/>
        </p:nvSpPr>
        <p:spPr>
          <a:xfrm>
            <a:off x="990600" y="3520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F0521E"/>
                </a:solidFill>
                <a:latin typeface="Helvetica" pitchFamily="2" charset="0"/>
                <a:ea typeface="Helvetica Neue" panose="02000503000000020004" pitchFamily="2" charset="0"/>
                <a:cs typeface="Helvetica Neue" panose="02000503000000020004" pitchFamily="2" charset="0"/>
              </a:rPr>
              <a:t>FY 2025 Keep Doing</a:t>
            </a:r>
          </a:p>
        </p:txBody>
      </p:sp>
    </p:spTree>
    <p:extLst>
      <p:ext uri="{BB962C8B-B14F-4D97-AF65-F5344CB8AC3E}">
        <p14:creationId xmlns:p14="http://schemas.microsoft.com/office/powerpoint/2010/main" val="22164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200" y="196162"/>
            <a:ext cx="10515600" cy="1325563"/>
          </a:xfrm>
        </p:spPr>
        <p:txBody>
          <a:bodyPr/>
          <a:lstStyle/>
          <a:p>
            <a:pPr algn="ctr"/>
            <a:r>
              <a:rPr lang="en-US" b="1">
                <a:solidFill>
                  <a:srgbClr val="F0521E"/>
                </a:solidFill>
                <a:latin typeface="Helvetica"/>
                <a:ea typeface="Helvetica Neue" panose="02000503000000020004" pitchFamily="2" charset="0"/>
                <a:cs typeface="Helvetica Neue" panose="02000503000000020004" pitchFamily="2" charset="0"/>
              </a:rPr>
              <a:t>Supportive Data</a:t>
            </a:r>
            <a:br>
              <a:rPr lang="en-US" b="1">
                <a:latin typeface="Helvetica Neue" panose="02000503000000020004" pitchFamily="2" charset="0"/>
                <a:ea typeface="Helvetica Neue" panose="02000503000000020004" pitchFamily="2" charset="0"/>
                <a:cs typeface="Helvetica Neue" panose="02000503000000020004" pitchFamily="2" charset="0"/>
              </a:rPr>
            </a:br>
            <a:endParaRPr lang="en-US" sz="3200" i="1">
              <a:solidFill>
                <a:srgbClr val="F0521E"/>
              </a:solidFill>
              <a:latin typeface="Helvetica Oblique" pitchFamily="2" charset="0"/>
              <a:ea typeface="Helvetica Neue" panose="02000503000000020004" pitchFamily="2" charset="0"/>
              <a:cs typeface="Helvetica Neue" panose="02000503000000020004" pitchFamily="2" charset="0"/>
            </a:endParaRPr>
          </a:p>
        </p:txBody>
      </p:sp>
      <p:graphicFrame>
        <p:nvGraphicFramePr>
          <p:cNvPr id="9" name="Chart 8">
            <a:extLst>
              <a:ext uri="{FF2B5EF4-FFF2-40B4-BE49-F238E27FC236}">
                <a16:creationId xmlns:a16="http://schemas.microsoft.com/office/drawing/2014/main" id="{D8D9ED69-3879-B039-C920-AA9766E15BE3}"/>
              </a:ext>
            </a:extLst>
          </p:cNvPr>
          <p:cNvGraphicFramePr/>
          <p:nvPr/>
        </p:nvGraphicFramePr>
        <p:xfrm>
          <a:off x="701964" y="1126837"/>
          <a:ext cx="10651836" cy="55350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102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54BCC-07D6-5034-595E-EA0B2551C089}"/>
            </a:ext>
          </a:extLst>
        </p:cNvPr>
        <p:cNvGrpSpPr/>
        <p:nvPr/>
      </p:nvGrpSpPr>
      <p:grpSpPr>
        <a:xfrm>
          <a:off x="0" y="0"/>
          <a:ext cx="0" cy="0"/>
          <a:chOff x="0" y="0"/>
          <a:chExt cx="0" cy="0"/>
        </a:xfrm>
      </p:grpSpPr>
      <p:graphicFrame>
        <p:nvGraphicFramePr>
          <p:cNvPr id="7" name="Table 3">
            <a:extLst>
              <a:ext uri="{FF2B5EF4-FFF2-40B4-BE49-F238E27FC236}">
                <a16:creationId xmlns:a16="http://schemas.microsoft.com/office/drawing/2014/main" id="{36544537-0874-9962-A4E6-AB420D7A3929}"/>
              </a:ext>
            </a:extLst>
          </p:cNvPr>
          <p:cNvGraphicFramePr>
            <a:graphicFrameLocks noGrp="1"/>
          </p:cNvGraphicFramePr>
          <p:nvPr>
            <p:ph idx="4294967295"/>
            <p:extLst>
              <p:ext uri="{D42A27DB-BD31-4B8C-83A1-F6EECF244321}">
                <p14:modId xmlns:p14="http://schemas.microsoft.com/office/powerpoint/2010/main" val="2829873194"/>
              </p:ext>
            </p:extLst>
          </p:nvPr>
        </p:nvGraphicFramePr>
        <p:xfrm>
          <a:off x="979344" y="1575368"/>
          <a:ext cx="10374456" cy="5216049"/>
        </p:xfrm>
        <a:graphic>
          <a:graphicData uri="http://schemas.openxmlformats.org/drawingml/2006/table">
            <a:tbl>
              <a:tblPr firstRow="1" bandRow="1">
                <a:tableStyleId>{8A107856-5554-42FB-B03E-39F5DBC370BA}</a:tableStyleId>
              </a:tblPr>
              <a:tblGrid>
                <a:gridCol w="10374456">
                  <a:extLst>
                    <a:ext uri="{9D8B030D-6E8A-4147-A177-3AD203B41FA5}">
                      <a16:colId xmlns:a16="http://schemas.microsoft.com/office/drawing/2014/main" val="2981795826"/>
                    </a:ext>
                  </a:extLst>
                </a:gridCol>
              </a:tblGrid>
              <a:tr h="1921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1200">
                          <a:solidFill>
                            <a:srgbClr val="000000"/>
                          </a:solidFill>
                        </a:rPr>
                        <a:t>Statement:</a:t>
                      </a:r>
                    </a:p>
                    <a:p>
                      <a:pPr marL="0" marR="0" lvl="0" indent="0" algn="l">
                        <a:lnSpc>
                          <a:spcPct val="100000"/>
                        </a:lnSpc>
                        <a:spcBef>
                          <a:spcPts val="0"/>
                        </a:spcBef>
                        <a:spcAft>
                          <a:spcPts val="0"/>
                        </a:spcAft>
                        <a:buNone/>
                      </a:pPr>
                      <a:r>
                        <a:rPr lang="en-US" sz="1900" b="0" i="0" u="none" strike="noStrike" kern="1200" noProof="0">
                          <a:solidFill>
                            <a:srgbClr val="000000"/>
                          </a:solidFill>
                          <a:latin typeface="Calibri"/>
                        </a:rPr>
                        <a:t>The College of Education</a:t>
                      </a:r>
                      <a:r>
                        <a:rPr lang="en-US" sz="1900" b="0" kern="1200">
                          <a:solidFill>
                            <a:srgbClr val="000000"/>
                          </a:solidFill>
                        </a:rPr>
                        <a:t> plans to keep</a:t>
                      </a:r>
                      <a:r>
                        <a:rPr lang="en-US" sz="1900" b="0" kern="1200">
                          <a:solidFill>
                            <a:schemeClr val="tx1"/>
                          </a:solidFill>
                        </a:rPr>
                        <a:t> developing rich and streamlined pathways to certification/degrees with district partners and community partners to facilitate community engagement because this action increases recruitment opportunities. </a:t>
                      </a:r>
                      <a:r>
                        <a:rPr lang="en-US" sz="1900" b="0" i="0" u="none" strike="noStrike" kern="1200" noProof="0">
                          <a:solidFill>
                            <a:srgbClr val="000000"/>
                          </a:solidFill>
                          <a:latin typeface="Calibri"/>
                        </a:rPr>
                        <a:t>This action aligns wit</a:t>
                      </a:r>
                      <a:r>
                        <a:rPr lang="en-US" sz="1900" b="0" i="0" u="none" strike="noStrike" kern="1200" noProof="0">
                          <a:solidFill>
                            <a:schemeClr val="tx1"/>
                          </a:solidFill>
                          <a:latin typeface="Calibri"/>
                        </a:rPr>
                        <a:t>h prioritizing student success and student access and recruiting, retaining, graduating, and empowering students to drive sustainable growth; and will have measurable impact of increased opportunity and data based on pathways and partnerships in achieving enrollment.</a:t>
                      </a:r>
                      <a:endParaRPr lang="en-US" sz="1900" b="1" i="0" u="none" strike="noStrike" kern="1200" noProof="0">
                        <a:solidFill>
                          <a:srgbClr val="000000"/>
                        </a:solidFill>
                        <a:latin typeface="Calibri"/>
                      </a:endParaRPr>
                    </a:p>
                    <a:p>
                      <a:endParaRPr lang="en-US">
                        <a:solidFill>
                          <a:srgbClr val="000000"/>
                        </a:solidFill>
                        <a:latin typeface="Aptos" panose="020B0004020202020204" pitchFamily="34" charset="0"/>
                      </a:endParaRPr>
                    </a:p>
                  </a:txBody>
                  <a:tcPr/>
                </a:tc>
                <a:extLst>
                  <a:ext uri="{0D108BD9-81ED-4DB2-BD59-A6C34878D82A}">
                    <a16:rowId xmlns:a16="http://schemas.microsoft.com/office/drawing/2014/main" val="2868645737"/>
                  </a:ext>
                </a:extLst>
              </a:tr>
              <a:tr h="1314609">
                <a:tc>
                  <a:txBody>
                    <a:bodyPr/>
                    <a:lstStyle/>
                    <a:p>
                      <a:pPr marL="0" algn="l" rtl="0" eaLnBrk="1" latinLnBrk="0" hangingPunct="1"/>
                      <a:r>
                        <a:rPr lang="en-US" sz="1900" b="1" kern="1200">
                          <a:solidFill>
                            <a:srgbClr val="000000"/>
                          </a:solidFill>
                        </a:rPr>
                        <a:t>Supporting Data: </a:t>
                      </a:r>
                    </a:p>
                    <a:p>
                      <a:pPr marL="0" lvl="0" algn="l">
                        <a:buNone/>
                      </a:pPr>
                      <a:r>
                        <a:rPr lang="en-US" sz="1900" b="0" kern="1200">
                          <a:solidFill>
                            <a:srgbClr val="000000"/>
                          </a:solidFill>
                        </a:rPr>
                        <a:t>735 degrees awarded in 2022-2023; 306 Bachelors; 393 Masters; 37 Doctoral; strategic staffing models across 22 districts; 133 students in paid residencies </a:t>
                      </a:r>
                      <a:endParaRPr lang="en-US" sz="1900" b="1" kern="1200">
                        <a:solidFill>
                          <a:srgbClr val="000000"/>
                        </a:solidFill>
                      </a:endParaRPr>
                    </a:p>
                  </a:txBody>
                  <a:tcPr/>
                </a:tc>
                <a:extLst>
                  <a:ext uri="{0D108BD9-81ED-4DB2-BD59-A6C34878D82A}">
                    <a16:rowId xmlns:a16="http://schemas.microsoft.com/office/drawing/2014/main" val="3433750713"/>
                  </a:ext>
                </a:extLst>
              </a:tr>
              <a:tr h="1011237">
                <a:tc>
                  <a:txBody>
                    <a:bodyPr/>
                    <a:lstStyle/>
                    <a:p>
                      <a:r>
                        <a:rPr lang="en-US" sz="1900" b="1" kern="1200">
                          <a:solidFill>
                            <a:srgbClr val="000000"/>
                          </a:solidFill>
                        </a:rPr>
                        <a:t>Resources / Collaborations Required: </a:t>
                      </a:r>
                      <a:br>
                        <a:rPr lang="en-US" sz="1900" b="1" kern="1200">
                          <a:solidFill>
                            <a:srgbClr val="000000"/>
                          </a:solidFill>
                        </a:rPr>
                      </a:br>
                      <a:r>
                        <a:rPr lang="en-US" sz="1800" b="0" i="0" u="none" strike="noStrike" kern="1200" noProof="0">
                          <a:solidFill>
                            <a:srgbClr val="000000"/>
                          </a:solidFill>
                          <a:latin typeface="Calibri"/>
                        </a:rPr>
                        <a:t>No additional funding required/</a:t>
                      </a:r>
                      <a:r>
                        <a:rPr lang="en-US" sz="1900" b="0" kern="1200">
                          <a:solidFill>
                            <a:srgbClr val="000000"/>
                          </a:solidFill>
                        </a:rPr>
                        <a:t> current faculty and staff/administrators will work to secure these partnerships; continued communication and collaboration with district partners.</a:t>
                      </a:r>
                    </a:p>
                    <a:p>
                      <a:endParaRPr lang="en-US" b="1">
                        <a:solidFill>
                          <a:srgbClr val="000000"/>
                        </a:solidFill>
                      </a:endParaRPr>
                    </a:p>
                    <a:p>
                      <a:endParaRPr lang="en-US" b="1">
                        <a:solidFill>
                          <a:srgbClr val="000000"/>
                        </a:solidFill>
                        <a:latin typeface="Aptos" panose="020B0004020202020204" pitchFamily="34" charset="0"/>
                      </a:endParaRPr>
                    </a:p>
                  </a:txBody>
                  <a:tcPr/>
                </a:tc>
                <a:extLst>
                  <a:ext uri="{0D108BD9-81ED-4DB2-BD59-A6C34878D82A}">
                    <a16:rowId xmlns:a16="http://schemas.microsoft.com/office/drawing/2014/main" val="3152870144"/>
                  </a:ext>
                </a:extLst>
              </a:tr>
            </a:tbl>
          </a:graphicData>
        </a:graphic>
      </p:graphicFrame>
      <p:sp>
        <p:nvSpPr>
          <p:cNvPr id="2" name="Title 1">
            <a:extLst>
              <a:ext uri="{FF2B5EF4-FFF2-40B4-BE49-F238E27FC236}">
                <a16:creationId xmlns:a16="http://schemas.microsoft.com/office/drawing/2014/main" id="{562BFA7D-BFDE-FF46-A038-0DCFC2D8D2A5}"/>
              </a:ext>
            </a:extLst>
          </p:cNvPr>
          <p:cNvSpPr txBox="1">
            <a:spLocks/>
          </p:cNvSpPr>
          <p:nvPr/>
        </p:nvSpPr>
        <p:spPr>
          <a:xfrm>
            <a:off x="990600" y="3520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F0521E"/>
                </a:solidFill>
                <a:latin typeface="Helvetica" pitchFamily="2" charset="0"/>
                <a:ea typeface="Helvetica Neue" panose="02000503000000020004" pitchFamily="2" charset="0"/>
                <a:cs typeface="Helvetica Neue" panose="02000503000000020004" pitchFamily="2" charset="0"/>
              </a:rPr>
              <a:t>FY 2025 Keep Doing</a:t>
            </a:r>
          </a:p>
        </p:txBody>
      </p:sp>
    </p:spTree>
    <p:extLst>
      <p:ext uri="{BB962C8B-B14F-4D97-AF65-F5344CB8AC3E}">
        <p14:creationId xmlns:p14="http://schemas.microsoft.com/office/powerpoint/2010/main" val="2451887349"/>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B2F7660872CE498B575B813A293AA5" ma:contentTypeVersion="6" ma:contentTypeDescription="Create a new document." ma:contentTypeScope="" ma:versionID="808e33023069c17e0498bedaa6cecca6">
  <xsd:schema xmlns:xsd="http://www.w3.org/2001/XMLSchema" xmlns:xs="http://www.w3.org/2001/XMLSchema" xmlns:p="http://schemas.microsoft.com/office/2006/metadata/properties" xmlns:ns2="c88b720f-800c-4d8a-b8c6-696f5550403d" xmlns:ns3="d4f87809-a1c0-470e-a2bf-9f2989e24c8f" targetNamespace="http://schemas.microsoft.com/office/2006/metadata/properties" ma:root="true" ma:fieldsID="9c9a1ba456e768ad49df4e03fa8d33cb" ns2:_="" ns3:_="">
    <xsd:import namespace="c88b720f-800c-4d8a-b8c6-696f5550403d"/>
    <xsd:import namespace="d4f87809-a1c0-470e-a2bf-9f2989e24c8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b720f-800c-4d8a-b8c6-696f55504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f87809-a1c0-470e-a2bf-9f2989e24c8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8614B4-5E18-405D-B7D3-FC7C87D34B83}">
  <ds:schemaRefs>
    <ds:schemaRef ds:uri="http://schemas.microsoft.com/sharepoint/v3/contenttype/forms"/>
  </ds:schemaRefs>
</ds:datastoreItem>
</file>

<file path=customXml/itemProps2.xml><?xml version="1.0" encoding="utf-8"?>
<ds:datastoreItem xmlns:ds="http://schemas.openxmlformats.org/officeDocument/2006/customXml" ds:itemID="{FE39CFE6-42C9-4FC7-946D-59F8ED01EC59}">
  <ds:schemaRefs>
    <ds:schemaRef ds:uri="c88b720f-800c-4d8a-b8c6-696f5550403d"/>
    <ds:schemaRef ds:uri="d4f87809-a1c0-470e-a2bf-9f2989e24c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6D81608-BCE9-438E-9D2D-2B56944D6D7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 2013 - 2022</vt:lpstr>
      <vt:lpstr>College of Education</vt:lpstr>
      <vt:lpstr>College of Education</vt:lpstr>
      <vt:lpstr> FY 2024 Accomplishments</vt:lpstr>
      <vt:lpstr>FY 2024 Accomplishments </vt:lpstr>
      <vt:lpstr>FY 2024 Accomplishments</vt:lpstr>
      <vt:lpstr>FY 2024 Accomplishments</vt:lpstr>
      <vt:lpstr>PowerPoint Presentation</vt:lpstr>
      <vt:lpstr>Supportive Data </vt:lpstr>
      <vt:lpstr>PowerPoint Presentation</vt:lpstr>
      <vt:lpstr>Supportive Data </vt:lpstr>
      <vt:lpstr>PowerPoint Presentation</vt:lpstr>
      <vt:lpstr>Supportive Data </vt:lpstr>
      <vt:lpstr>PowerPoint Presentation</vt:lpstr>
      <vt:lpstr>Supportive Data </vt:lpstr>
      <vt:lpstr>PowerPoint Presentation</vt:lpstr>
      <vt:lpstr>Supportive Data </vt:lpstr>
      <vt:lpstr>PowerPoint Presentation</vt:lpstr>
      <vt:lpstr>Supportive Data </vt:lpstr>
      <vt:lpstr>College of Education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 Division Name</dc:title>
  <dc:creator>Smith, Brianna</dc:creator>
  <cp:revision>3</cp:revision>
  <dcterms:created xsi:type="dcterms:W3CDTF">2023-01-09T16:14:47Z</dcterms:created>
  <dcterms:modified xsi:type="dcterms:W3CDTF">2024-04-15T21:39:44Z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0x010100DDB2F7660872CE498B575B813A293AA5</vt:lpwstr>
  </property>
</Properties>
</file>